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574" r:id="rId2"/>
    <p:sldId id="737" r:id="rId3"/>
    <p:sldId id="703" r:id="rId4"/>
    <p:sldId id="738" r:id="rId5"/>
    <p:sldId id="643" r:id="rId6"/>
    <p:sldId id="682" r:id="rId7"/>
    <p:sldId id="748" r:id="rId8"/>
    <p:sldId id="739" r:id="rId9"/>
    <p:sldId id="740" r:id="rId10"/>
    <p:sldId id="753" r:id="rId11"/>
    <p:sldId id="752" r:id="rId12"/>
    <p:sldId id="742" r:id="rId13"/>
    <p:sldId id="743" r:id="rId14"/>
    <p:sldId id="259" r:id="rId15"/>
    <p:sldId id="760" r:id="rId16"/>
    <p:sldId id="626" r:id="rId17"/>
    <p:sldId id="749" r:id="rId18"/>
    <p:sldId id="750" r:id="rId19"/>
    <p:sldId id="751" r:id="rId20"/>
    <p:sldId id="632" r:id="rId21"/>
    <p:sldId id="697" r:id="rId22"/>
    <p:sldId id="630" r:id="rId23"/>
    <p:sldId id="464" r:id="rId24"/>
    <p:sldId id="711" r:id="rId25"/>
    <p:sldId id="714" r:id="rId26"/>
    <p:sldId id="746" r:id="rId27"/>
    <p:sldId id="705" r:id="rId28"/>
    <p:sldId id="276" r:id="rId29"/>
    <p:sldId id="265" r:id="rId30"/>
    <p:sldId id="292" r:id="rId31"/>
    <p:sldId id="765" r:id="rId32"/>
    <p:sldId id="333" r:id="rId33"/>
    <p:sldId id="761" r:id="rId34"/>
    <p:sldId id="323" r:id="rId35"/>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 id="2" name="Steven C Salop" initials="SCS" lastIdx="2" clrIdx="1">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FD37"/>
    <a:srgbClr val="FBE5D6"/>
    <a:srgbClr val="FBFB35"/>
    <a:srgbClr val="99CCFF"/>
    <a:srgbClr val="FF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3883" autoAdjust="0"/>
  </p:normalViewPr>
  <p:slideViewPr>
    <p:cSldViewPr snapToGrid="0">
      <p:cViewPr varScale="1">
        <p:scale>
          <a:sx n="70" d="100"/>
          <a:sy n="70" d="100"/>
        </p:scale>
        <p:origin x="522" y="39"/>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00" d="100"/>
        <a:sy n="100" d="100"/>
      </p:scale>
      <p:origin x="0" y="-121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10</a:t>
            </a:fld>
            <a:endParaRPr lang="en-US"/>
          </a:p>
        </p:txBody>
      </p:sp>
    </p:spTree>
    <p:extLst>
      <p:ext uri="{BB962C8B-B14F-4D97-AF65-F5344CB8AC3E}">
        <p14:creationId xmlns:p14="http://schemas.microsoft.com/office/powerpoint/2010/main" val="2231609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13</a:t>
            </a:fld>
            <a:endParaRPr lang="en-US"/>
          </a:p>
        </p:txBody>
      </p:sp>
    </p:spTree>
    <p:extLst>
      <p:ext uri="{BB962C8B-B14F-4D97-AF65-F5344CB8AC3E}">
        <p14:creationId xmlns:p14="http://schemas.microsoft.com/office/powerpoint/2010/main" val="239582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23</a:t>
            </a:fld>
            <a:endParaRPr lang="en-US"/>
          </a:p>
        </p:txBody>
      </p:sp>
    </p:spTree>
    <p:extLst>
      <p:ext uri="{BB962C8B-B14F-4D97-AF65-F5344CB8AC3E}">
        <p14:creationId xmlns:p14="http://schemas.microsoft.com/office/powerpoint/2010/main" val="3717466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26</a:t>
            </a:fld>
            <a:endParaRPr lang="en-US"/>
          </a:p>
        </p:txBody>
      </p:sp>
    </p:spTree>
    <p:extLst>
      <p:ext uri="{BB962C8B-B14F-4D97-AF65-F5344CB8AC3E}">
        <p14:creationId xmlns:p14="http://schemas.microsoft.com/office/powerpoint/2010/main" val="201709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CC23727A-268E-429A-BE29-B64F53DF1B6A}" type="slidenum">
              <a:rPr lang="en-US" smtClean="0"/>
              <a:pPr/>
              <a:t>28</a:t>
            </a:fld>
            <a:endParaRPr lang="en-US"/>
          </a:p>
        </p:txBody>
      </p:sp>
    </p:spTree>
    <p:extLst>
      <p:ext uri="{BB962C8B-B14F-4D97-AF65-F5344CB8AC3E}">
        <p14:creationId xmlns:p14="http://schemas.microsoft.com/office/powerpoint/2010/main" val="414279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FC5997-3504-4B37-A938-6FA4C3B2C1A8}" type="slidenum">
              <a:rPr lang="en-US" smtClean="0"/>
              <a:t>30</a:t>
            </a:fld>
            <a:endParaRPr lang="en-US"/>
          </a:p>
        </p:txBody>
      </p:sp>
    </p:spTree>
    <p:extLst>
      <p:ext uri="{BB962C8B-B14F-4D97-AF65-F5344CB8AC3E}">
        <p14:creationId xmlns:p14="http://schemas.microsoft.com/office/powerpoint/2010/main" val="505601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33</a:t>
            </a:fld>
            <a:endParaRPr lang="en-US"/>
          </a:p>
        </p:txBody>
      </p:sp>
    </p:spTree>
    <p:extLst>
      <p:ext uri="{BB962C8B-B14F-4D97-AF65-F5344CB8AC3E}">
        <p14:creationId xmlns:p14="http://schemas.microsoft.com/office/powerpoint/2010/main" val="2835294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34</a:t>
            </a:fld>
            <a:endParaRPr lang="en-US"/>
          </a:p>
        </p:txBody>
      </p:sp>
    </p:spTree>
    <p:extLst>
      <p:ext uri="{BB962C8B-B14F-4D97-AF65-F5344CB8AC3E}">
        <p14:creationId xmlns:p14="http://schemas.microsoft.com/office/powerpoint/2010/main" val="4194096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Slide (2-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7501" y="134359"/>
            <a:ext cx="10218228" cy="670722"/>
          </a:xfrm>
          <a:prstGeom prst="rect">
            <a:avLst/>
          </a:prstGeom>
        </p:spPr>
        <p:txBody>
          <a:bodyPr>
            <a:noAutofit/>
          </a:bodyPr>
          <a:lstStyle>
            <a:lvl1pPr>
              <a:defRPr sz="2200" b="1" cap="none" baseline="0">
                <a:solidFill>
                  <a:schemeClr val="tx1"/>
                </a:solidFill>
              </a:defRPr>
            </a:lvl1pPr>
          </a:lstStyle>
          <a:p>
            <a:r>
              <a:rPr lang="en-US" dirty="0"/>
              <a:t>General Slide − 1 Column</a:t>
            </a:r>
            <a:br>
              <a:rPr lang="en-US" dirty="0"/>
            </a:br>
            <a:r>
              <a:rPr lang="en-US" dirty="0"/>
              <a:t>(2-line Title)</a:t>
            </a:r>
          </a:p>
        </p:txBody>
      </p:sp>
      <p:sp>
        <p:nvSpPr>
          <p:cNvPr id="5" name="Text Placeholder 4"/>
          <p:cNvSpPr>
            <a:spLocks noGrp="1"/>
          </p:cNvSpPr>
          <p:nvPr>
            <p:ph type="body" sz="quarter" idx="10" hasCustomPrompt="1"/>
          </p:nvPr>
        </p:nvSpPr>
        <p:spPr>
          <a:xfrm>
            <a:off x="271244" y="1191237"/>
            <a:ext cx="11328400" cy="5075980"/>
          </a:xfrm>
        </p:spPr>
        <p:txBody>
          <a:bodyPr/>
          <a:lstStyle>
            <a:lvl5pPr>
              <a:defRPr sz="1000"/>
            </a:lvl5pPr>
          </a:lstStyle>
          <a:p>
            <a:pPr lvl="0"/>
            <a:r>
              <a:rPr lang="en-US" dirty="0"/>
              <a:t>Type text or press “tab” to start with first-level bullet</a:t>
            </a:r>
          </a:p>
          <a:p>
            <a:pPr lvl="1"/>
            <a:r>
              <a:rPr lang="en-US" dirty="0"/>
              <a:t>First-level bullet</a:t>
            </a:r>
          </a:p>
          <a:p>
            <a:pPr lvl="2"/>
            <a:r>
              <a:rPr lang="en-US" dirty="0"/>
              <a:t>Second-level bullet</a:t>
            </a:r>
          </a:p>
          <a:p>
            <a:pPr lvl="3"/>
            <a:r>
              <a:rPr lang="en-US" dirty="0"/>
              <a:t>Third-level bullet</a:t>
            </a:r>
          </a:p>
          <a:p>
            <a:pPr lvl="4"/>
            <a:r>
              <a:rPr lang="en-US" dirty="0"/>
              <a:t>Fourth-level bullet</a:t>
            </a:r>
          </a:p>
        </p:txBody>
      </p:sp>
      <p:cxnSp>
        <p:nvCxnSpPr>
          <p:cNvPr id="8" name="Straight Connector 7"/>
          <p:cNvCxnSpPr/>
          <p:nvPr userDrawn="1"/>
        </p:nvCxnSpPr>
        <p:spPr>
          <a:xfrm>
            <a:off x="273052" y="915449"/>
            <a:ext cx="11703049" cy="0"/>
          </a:xfrm>
          <a:prstGeom prst="line">
            <a:avLst/>
          </a:prstGeom>
          <a:ln w="3175" cap="sq" cmpd="sng">
            <a:solidFill>
              <a:schemeClr val="tx1">
                <a:lumMod val="50000"/>
                <a:lumOff val="50000"/>
              </a:schemeClr>
            </a:solidFill>
            <a:prstDash val="solid"/>
            <a:round/>
            <a:tailEnd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3369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B5122-3A8B-4A42-9BF8-9ADE2CF0650A}"/>
              </a:ext>
            </a:extLst>
          </p:cNvPr>
          <p:cNvSpPr>
            <a:spLocks noGrp="1"/>
          </p:cNvSpPr>
          <p:nvPr>
            <p:ph type="title"/>
          </p:nvPr>
        </p:nvSpPr>
        <p:spPr>
          <a:xfrm>
            <a:off x="695373" y="2610490"/>
            <a:ext cx="10515600" cy="2852737"/>
          </a:xfrm>
        </p:spPr>
        <p:txBody>
          <a:bodyPr>
            <a:normAutofit fontScale="90000"/>
          </a:bodyPr>
          <a:lstStyle/>
          <a:p>
            <a:pPr algn="ctr"/>
            <a:r>
              <a:rPr lang="en-US" dirty="0"/>
              <a:t>Topic 11</a:t>
            </a:r>
            <a:br>
              <a:rPr lang="en-US" dirty="0"/>
            </a:br>
            <a:br>
              <a:rPr lang="en-US" dirty="0"/>
            </a:br>
            <a:r>
              <a:rPr lang="en-US" dirty="0"/>
              <a:t>Further Market Definition Analysis:</a:t>
            </a:r>
            <a:br>
              <a:rPr lang="en-US" dirty="0"/>
            </a:br>
            <a:r>
              <a:rPr lang="en-US" dirty="0"/>
              <a:t>Cluster Markets, Price Discrimination and </a:t>
            </a:r>
            <a:br>
              <a:rPr lang="en-US" dirty="0"/>
            </a:br>
            <a:r>
              <a:rPr lang="en-US" dirty="0"/>
              <a:t>Targeted Customer Markets</a:t>
            </a:r>
            <a:br>
              <a:rPr lang="en-US" dirty="0"/>
            </a:br>
            <a:br>
              <a:rPr lang="en-US" dirty="0"/>
            </a:br>
            <a:br>
              <a:rPr lang="en-US" dirty="0"/>
            </a:br>
            <a:r>
              <a:rPr lang="en-US" sz="3200" dirty="0"/>
              <a:t>Professor Steven Salop</a:t>
            </a:r>
            <a:br>
              <a:rPr lang="en-US" sz="3200" dirty="0"/>
            </a:br>
            <a:r>
              <a:rPr lang="en-US" sz="3200" dirty="0"/>
              <a:t>Antitrust Econ &amp; Law</a:t>
            </a:r>
            <a:br>
              <a:rPr lang="en-US" sz="3200" dirty="0"/>
            </a:br>
            <a:r>
              <a:rPr lang="en-US" sz="3200" dirty="0"/>
              <a:t>Fall 2021</a:t>
            </a:r>
            <a:endParaRPr lang="en-US" dirty="0"/>
          </a:p>
        </p:txBody>
      </p:sp>
      <p:sp>
        <p:nvSpPr>
          <p:cNvPr id="3" name="Text Placeholder 2">
            <a:extLst>
              <a:ext uri="{FF2B5EF4-FFF2-40B4-BE49-F238E27FC236}">
                <a16:creationId xmlns:a16="http://schemas.microsoft.com/office/drawing/2014/main" id="{8BAB1774-3E81-44F7-8C08-28702EDCB17A}"/>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F9902C1-1759-4064-904C-57D02E0939CC}"/>
              </a:ext>
            </a:extLst>
          </p:cNvPr>
          <p:cNvSpPr>
            <a:spLocks noGrp="1"/>
          </p:cNvSpPr>
          <p:nvPr>
            <p:ph type="sldNum" sz="quarter" idx="12"/>
          </p:nvPr>
        </p:nvSpPr>
        <p:spPr/>
        <p:txBody>
          <a:bodyPr/>
          <a:lstStyle/>
          <a:p>
            <a:fld id="{A3FA0A93-60EE-4E9D-852F-604094E61050}" type="slidenum">
              <a:rPr lang="en-US" smtClean="0"/>
              <a:t>1</a:t>
            </a:fld>
            <a:endParaRPr lang="en-US"/>
          </a:p>
        </p:txBody>
      </p:sp>
    </p:spTree>
    <p:extLst>
      <p:ext uri="{BB962C8B-B14F-4D97-AF65-F5344CB8AC3E}">
        <p14:creationId xmlns:p14="http://schemas.microsoft.com/office/powerpoint/2010/main" val="3428089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FC245-08FE-4E31-B39B-067C497720F6}"/>
              </a:ext>
            </a:extLst>
          </p:cNvPr>
          <p:cNvSpPr>
            <a:spLocks noGrp="1"/>
          </p:cNvSpPr>
          <p:nvPr>
            <p:ph type="title"/>
          </p:nvPr>
        </p:nvSpPr>
        <p:spPr/>
        <p:txBody>
          <a:bodyPr/>
          <a:lstStyle/>
          <a:p>
            <a:r>
              <a:rPr lang="en-US" dirty="0"/>
              <a:t>Should Such Price Discrimination Be Considered </a:t>
            </a:r>
            <a:br>
              <a:rPr lang="en-US" dirty="0"/>
            </a:br>
            <a:r>
              <a:rPr lang="en-US" dirty="0"/>
              <a:t>Anticompetitive or Unfair? </a:t>
            </a:r>
          </a:p>
        </p:txBody>
      </p:sp>
      <p:sp>
        <p:nvSpPr>
          <p:cNvPr id="3" name="Content Placeholder 2">
            <a:extLst>
              <a:ext uri="{FF2B5EF4-FFF2-40B4-BE49-F238E27FC236}">
                <a16:creationId xmlns:a16="http://schemas.microsoft.com/office/drawing/2014/main" id="{ACF9D0C0-BBCB-494A-8517-AF9C4F97B9CF}"/>
              </a:ext>
            </a:extLst>
          </p:cNvPr>
          <p:cNvSpPr>
            <a:spLocks noGrp="1"/>
          </p:cNvSpPr>
          <p:nvPr>
            <p:ph idx="1"/>
          </p:nvPr>
        </p:nvSpPr>
        <p:spPr>
          <a:xfrm>
            <a:off x="838200" y="1596240"/>
            <a:ext cx="10515600" cy="4760110"/>
          </a:xfrm>
        </p:spPr>
        <p:txBody>
          <a:bodyPr>
            <a:normAutofit/>
          </a:bodyPr>
          <a:lstStyle/>
          <a:p>
            <a:r>
              <a:rPr lang="en-US" dirty="0"/>
              <a:t>Price discrimination by a </a:t>
            </a:r>
            <a:r>
              <a:rPr lang="en-US" i="1" dirty="0"/>
              <a:t>legitimate monopolist </a:t>
            </a:r>
            <a:r>
              <a:rPr lang="en-US" dirty="0"/>
              <a:t>is not prohibited.  </a:t>
            </a:r>
          </a:p>
          <a:p>
            <a:pPr lvl="1"/>
            <a:r>
              <a:rPr lang="en-US" dirty="0"/>
              <a:t>But, should it be prohibited as an “unfair” act or practice under Section 5 of the FTC Act? 			</a:t>
            </a:r>
            <a:endParaRPr lang="en-US" dirty="0">
              <a:solidFill>
                <a:srgbClr val="C00000"/>
              </a:solidFill>
            </a:endParaRPr>
          </a:p>
          <a:p>
            <a:r>
              <a:rPr lang="en-US" dirty="0"/>
              <a:t>Suppose the group with the more inelastic demand is the elderly or the poor, who do not have the ability to travel to stores outside their neighborhoods.  Should the supermarket chain be permitted to charge higher prices in their neighborhood than elsewhere, where the richer, more mobile customers live?  </a:t>
            </a:r>
          </a:p>
          <a:p>
            <a:r>
              <a:rPr lang="en-US" dirty="0"/>
              <a:t>Suppose the store’s costs are higher in this neighborhood.  Would that make the higher prices acceptable? </a:t>
            </a:r>
          </a:p>
        </p:txBody>
      </p:sp>
      <p:sp>
        <p:nvSpPr>
          <p:cNvPr id="4" name="Slide Number Placeholder 3">
            <a:extLst>
              <a:ext uri="{FF2B5EF4-FFF2-40B4-BE49-F238E27FC236}">
                <a16:creationId xmlns:a16="http://schemas.microsoft.com/office/drawing/2014/main" id="{6F7EC570-DFD5-4746-AA91-D6505970961C}"/>
              </a:ext>
            </a:extLst>
          </p:cNvPr>
          <p:cNvSpPr>
            <a:spLocks noGrp="1"/>
          </p:cNvSpPr>
          <p:nvPr>
            <p:ph type="sldNum" sz="quarter" idx="12"/>
          </p:nvPr>
        </p:nvSpPr>
        <p:spPr/>
        <p:txBody>
          <a:bodyPr/>
          <a:lstStyle/>
          <a:p>
            <a:fld id="{A3FA0A93-60EE-4E9D-852F-604094E61050}" type="slidenum">
              <a:rPr lang="en-US" smtClean="0"/>
              <a:t>10</a:t>
            </a:fld>
            <a:endParaRPr lang="en-US"/>
          </a:p>
        </p:txBody>
      </p:sp>
    </p:spTree>
    <p:extLst>
      <p:ext uri="{BB962C8B-B14F-4D97-AF65-F5344CB8AC3E}">
        <p14:creationId xmlns:p14="http://schemas.microsoft.com/office/powerpoint/2010/main" val="3437159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93D69-EFE5-4401-8071-C5C2480495E9}"/>
              </a:ext>
            </a:extLst>
          </p:cNvPr>
          <p:cNvSpPr>
            <a:spLocks noGrp="1"/>
          </p:cNvSpPr>
          <p:nvPr>
            <p:ph type="title"/>
          </p:nvPr>
        </p:nvSpPr>
        <p:spPr/>
        <p:txBody>
          <a:bodyPr/>
          <a:lstStyle/>
          <a:p>
            <a:r>
              <a:rPr lang="en-US" dirty="0"/>
              <a:t>Further Questions and Issues re Unfairness</a:t>
            </a:r>
          </a:p>
        </p:txBody>
      </p:sp>
      <p:sp>
        <p:nvSpPr>
          <p:cNvPr id="3" name="Content Placeholder 2">
            <a:extLst>
              <a:ext uri="{FF2B5EF4-FFF2-40B4-BE49-F238E27FC236}">
                <a16:creationId xmlns:a16="http://schemas.microsoft.com/office/drawing/2014/main" id="{5736C638-8EBB-4F30-8233-A6DAAFED8EC0}"/>
              </a:ext>
            </a:extLst>
          </p:cNvPr>
          <p:cNvSpPr>
            <a:spLocks noGrp="1"/>
          </p:cNvSpPr>
          <p:nvPr>
            <p:ph idx="1"/>
          </p:nvPr>
        </p:nvSpPr>
        <p:spPr>
          <a:xfrm>
            <a:off x="663539" y="1638318"/>
            <a:ext cx="10515600" cy="4900594"/>
          </a:xfrm>
        </p:spPr>
        <p:txBody>
          <a:bodyPr>
            <a:normAutofit/>
          </a:bodyPr>
          <a:lstStyle/>
          <a:p>
            <a:r>
              <a:rPr lang="en-US" sz="2400" dirty="0"/>
              <a:t>Suppose instead that the group with the more inelastic demand is the rich. They are less price sensitive because they have more money.</a:t>
            </a:r>
          </a:p>
          <a:p>
            <a:pPr lvl="1"/>
            <a:r>
              <a:rPr lang="en-US" sz="2000" dirty="0">
                <a:solidFill>
                  <a:srgbClr val="C00000"/>
                </a:solidFill>
              </a:rPr>
              <a:t>Prohibiting price discrimination will mean that the non-rich pay more even as the rich pay less?</a:t>
            </a:r>
          </a:p>
          <a:p>
            <a:pPr lvl="1"/>
            <a:r>
              <a:rPr lang="en-US" sz="2000" dirty="0"/>
              <a:t>Should the rich be able to “free ride” off the more elastic demand by the non-rich?</a:t>
            </a:r>
          </a:p>
          <a:p>
            <a:r>
              <a:rPr lang="en-US" sz="2400" dirty="0"/>
              <a:t>Suppose one group’s demand is more elastic because they are better at searching out bargains.  Is it unfair for them not to use their skills?</a:t>
            </a:r>
          </a:p>
          <a:p>
            <a:r>
              <a:rPr lang="en-US" sz="2400" dirty="0"/>
              <a:t>Some economic properties of price discrimination</a:t>
            </a:r>
          </a:p>
          <a:p>
            <a:pPr lvl="1"/>
            <a:r>
              <a:rPr lang="en-US" sz="2000" dirty="0"/>
              <a:t>Price discrimination may “simply” cause a “transfer” of welfare from the inelastic demand group to the elastic demand group</a:t>
            </a:r>
          </a:p>
          <a:p>
            <a:pPr lvl="1"/>
            <a:r>
              <a:rPr lang="en-US" sz="2000" dirty="0">
                <a:solidFill>
                  <a:srgbClr val="C00000"/>
                </a:solidFill>
              </a:rPr>
              <a:t>It is not the case that price discrimination systematically leads to lower “total consumer welfare” or “total output.”  The “total” could rise or fall.</a:t>
            </a:r>
          </a:p>
          <a:p>
            <a:pPr lvl="1"/>
            <a:r>
              <a:rPr lang="en-US" sz="2000" b="1" i="1" dirty="0">
                <a:solidFill>
                  <a:srgbClr val="0070C0"/>
                </a:solidFill>
              </a:rPr>
              <a:t>But it is clear that price discrimination increases the profits of the firm</a:t>
            </a:r>
          </a:p>
          <a:p>
            <a:endParaRPr lang="en-US" sz="2400" dirty="0"/>
          </a:p>
        </p:txBody>
      </p:sp>
      <p:sp>
        <p:nvSpPr>
          <p:cNvPr id="4" name="Slide Number Placeholder 3">
            <a:extLst>
              <a:ext uri="{FF2B5EF4-FFF2-40B4-BE49-F238E27FC236}">
                <a16:creationId xmlns:a16="http://schemas.microsoft.com/office/drawing/2014/main" id="{23CF3C99-702B-41A8-92BA-955444A1B17F}"/>
              </a:ext>
            </a:extLst>
          </p:cNvPr>
          <p:cNvSpPr>
            <a:spLocks noGrp="1"/>
          </p:cNvSpPr>
          <p:nvPr>
            <p:ph type="sldNum" sz="quarter" idx="12"/>
          </p:nvPr>
        </p:nvSpPr>
        <p:spPr/>
        <p:txBody>
          <a:bodyPr/>
          <a:lstStyle/>
          <a:p>
            <a:fld id="{A3FA0A93-60EE-4E9D-852F-604094E61050}" type="slidenum">
              <a:rPr lang="en-US" smtClean="0"/>
              <a:t>11</a:t>
            </a:fld>
            <a:endParaRPr lang="en-US"/>
          </a:p>
        </p:txBody>
      </p:sp>
    </p:spTree>
    <p:extLst>
      <p:ext uri="{BB962C8B-B14F-4D97-AF65-F5344CB8AC3E}">
        <p14:creationId xmlns:p14="http://schemas.microsoft.com/office/powerpoint/2010/main" val="2787036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7CD50-4F20-4CA3-947B-BF0A381118A4}"/>
              </a:ext>
            </a:extLst>
          </p:cNvPr>
          <p:cNvSpPr>
            <a:spLocks noGrp="1"/>
          </p:cNvSpPr>
          <p:nvPr>
            <p:ph type="title"/>
          </p:nvPr>
        </p:nvSpPr>
        <p:spPr/>
        <p:txBody>
          <a:bodyPr/>
          <a:lstStyle/>
          <a:p>
            <a:r>
              <a:rPr lang="en-US" dirty="0"/>
              <a:t>Price Discrimination May Benefit All Consumers By Permitting a Desirable Product to Cover Its Fixed Costs</a:t>
            </a:r>
          </a:p>
        </p:txBody>
      </p:sp>
      <p:sp>
        <p:nvSpPr>
          <p:cNvPr id="3" name="Content Placeholder 2">
            <a:extLst>
              <a:ext uri="{FF2B5EF4-FFF2-40B4-BE49-F238E27FC236}">
                <a16:creationId xmlns:a16="http://schemas.microsoft.com/office/drawing/2014/main" id="{29737FFB-7D4C-4727-A706-CA7E7F39DEDF}"/>
              </a:ext>
            </a:extLst>
          </p:cNvPr>
          <p:cNvSpPr>
            <a:spLocks noGrp="1"/>
          </p:cNvSpPr>
          <p:nvPr>
            <p:ph idx="1"/>
          </p:nvPr>
        </p:nvSpPr>
        <p:spPr/>
        <p:txBody>
          <a:bodyPr/>
          <a:lstStyle/>
          <a:p>
            <a:r>
              <a:rPr lang="en-US" dirty="0"/>
              <a:t>Suppose a new electric car requires an expensive factory.  </a:t>
            </a:r>
          </a:p>
          <a:p>
            <a:r>
              <a:rPr lang="en-US" dirty="0"/>
              <a:t>Some consumers have a very willingness-to-pay (</a:t>
            </a:r>
            <a:r>
              <a:rPr lang="en-US" dirty="0" err="1"/>
              <a:t>WTP</a:t>
            </a:r>
            <a:r>
              <a:rPr lang="en-US" dirty="0"/>
              <a:t>), but others do not.</a:t>
            </a:r>
          </a:p>
          <a:p>
            <a:r>
              <a:rPr lang="en-US" dirty="0"/>
              <a:t>Suppose there must be a single price:</a:t>
            </a:r>
          </a:p>
          <a:p>
            <a:pPr lvl="1"/>
            <a:r>
              <a:rPr lang="en-US" dirty="0"/>
              <a:t>Too few high </a:t>
            </a:r>
            <a:r>
              <a:rPr lang="en-US" dirty="0" err="1"/>
              <a:t>WTP</a:t>
            </a:r>
            <a:r>
              <a:rPr lang="en-US" dirty="0"/>
              <a:t> customers to cover the costs, despite the high price</a:t>
            </a:r>
          </a:p>
          <a:p>
            <a:pPr lvl="1"/>
            <a:r>
              <a:rPr lang="en-US" dirty="0"/>
              <a:t>If price is cut enough to attract the low </a:t>
            </a:r>
            <a:r>
              <a:rPr lang="en-US" dirty="0" err="1"/>
              <a:t>WTP</a:t>
            </a:r>
            <a:r>
              <a:rPr lang="en-US" dirty="0"/>
              <a:t> customers, not enough total volume to cover fixed costs</a:t>
            </a:r>
          </a:p>
          <a:p>
            <a:r>
              <a:rPr lang="en-US" dirty="0"/>
              <a:t>But with price discrimination, the fixed costs might be covered.</a:t>
            </a:r>
          </a:p>
          <a:p>
            <a:r>
              <a:rPr lang="en-US" dirty="0"/>
              <a:t>Thus, ALL consumers are better off, </a:t>
            </a:r>
            <a:r>
              <a:rPr lang="en-US" i="1" dirty="0"/>
              <a:t>as is the firm</a:t>
            </a:r>
            <a:r>
              <a:rPr lang="en-US" dirty="0"/>
              <a:t>.</a:t>
            </a:r>
          </a:p>
        </p:txBody>
      </p:sp>
      <p:sp>
        <p:nvSpPr>
          <p:cNvPr id="4" name="Slide Number Placeholder 3">
            <a:extLst>
              <a:ext uri="{FF2B5EF4-FFF2-40B4-BE49-F238E27FC236}">
                <a16:creationId xmlns:a16="http://schemas.microsoft.com/office/drawing/2014/main" id="{511F84C4-B278-4FE0-962A-9801BC43E6AD}"/>
              </a:ext>
            </a:extLst>
          </p:cNvPr>
          <p:cNvSpPr>
            <a:spLocks noGrp="1"/>
          </p:cNvSpPr>
          <p:nvPr>
            <p:ph type="sldNum" sz="quarter" idx="12"/>
          </p:nvPr>
        </p:nvSpPr>
        <p:spPr/>
        <p:txBody>
          <a:bodyPr/>
          <a:lstStyle/>
          <a:p>
            <a:fld id="{A3FA0A93-60EE-4E9D-852F-604094E61050}" type="slidenum">
              <a:rPr lang="en-US" smtClean="0"/>
              <a:t>12</a:t>
            </a:fld>
            <a:endParaRPr lang="en-US"/>
          </a:p>
        </p:txBody>
      </p:sp>
    </p:spTree>
    <p:extLst>
      <p:ext uri="{BB962C8B-B14F-4D97-AF65-F5344CB8AC3E}">
        <p14:creationId xmlns:p14="http://schemas.microsoft.com/office/powerpoint/2010/main" val="526781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44718-B9E5-4B23-8BE5-5D033264B23F}"/>
              </a:ext>
            </a:extLst>
          </p:cNvPr>
          <p:cNvSpPr>
            <a:spLocks noGrp="1"/>
          </p:cNvSpPr>
          <p:nvPr>
            <p:ph type="title"/>
          </p:nvPr>
        </p:nvSpPr>
        <p:spPr>
          <a:xfrm>
            <a:off x="756007" y="84319"/>
            <a:ext cx="10515600" cy="1325563"/>
          </a:xfrm>
        </p:spPr>
        <p:txBody>
          <a:bodyPr/>
          <a:lstStyle/>
          <a:p>
            <a:r>
              <a:rPr lang="en-US" dirty="0"/>
              <a:t>The Opposite is Also Possible:</a:t>
            </a:r>
            <a:br>
              <a:rPr lang="en-US" dirty="0"/>
            </a:br>
            <a:r>
              <a:rPr lang="en-US" dirty="0"/>
              <a:t>All Consumers May Be Harmed</a:t>
            </a:r>
          </a:p>
        </p:txBody>
      </p:sp>
      <p:sp>
        <p:nvSpPr>
          <p:cNvPr id="3" name="Content Placeholder 2">
            <a:extLst>
              <a:ext uri="{FF2B5EF4-FFF2-40B4-BE49-F238E27FC236}">
                <a16:creationId xmlns:a16="http://schemas.microsoft.com/office/drawing/2014/main" id="{508E17BB-0464-4F2E-BB7B-D1A861F9B035}"/>
              </a:ext>
            </a:extLst>
          </p:cNvPr>
          <p:cNvSpPr>
            <a:spLocks noGrp="1"/>
          </p:cNvSpPr>
          <p:nvPr>
            <p:ph idx="1"/>
          </p:nvPr>
        </p:nvSpPr>
        <p:spPr>
          <a:xfrm>
            <a:off x="838200" y="1498529"/>
            <a:ext cx="4463265" cy="4351338"/>
          </a:xfrm>
        </p:spPr>
        <p:txBody>
          <a:bodyPr>
            <a:normAutofit/>
          </a:bodyPr>
          <a:lstStyle/>
          <a:p>
            <a:r>
              <a:rPr lang="en-US" sz="2400" dirty="0"/>
              <a:t>Suppose a monopolist can charge personalized prices.  It might be able to charge each consumer a price equal to his/her </a:t>
            </a:r>
            <a:r>
              <a:rPr lang="en-US" sz="2400" dirty="0" err="1"/>
              <a:t>WTP</a:t>
            </a:r>
            <a:r>
              <a:rPr lang="en-US" sz="2400" dirty="0"/>
              <a:t>, so that </a:t>
            </a:r>
            <a:r>
              <a:rPr lang="en-US" sz="2400" dirty="0">
                <a:solidFill>
                  <a:srgbClr val="C00000"/>
                </a:solidFill>
              </a:rPr>
              <a:t>consumers would have their entire consumer surplus extracted</a:t>
            </a:r>
            <a:r>
              <a:rPr lang="en-US" sz="2400" dirty="0"/>
              <a:t>.</a:t>
            </a:r>
          </a:p>
          <a:p>
            <a:r>
              <a:rPr lang="en-US" sz="2400" dirty="0">
                <a:solidFill>
                  <a:srgbClr val="C00000"/>
                </a:solidFill>
              </a:rPr>
              <a:t>Output would equal the competitive level, but 100% of the surplus would be obtained by the monopolist </a:t>
            </a:r>
          </a:p>
        </p:txBody>
      </p:sp>
      <p:sp>
        <p:nvSpPr>
          <p:cNvPr id="4" name="Slide Number Placeholder 3">
            <a:extLst>
              <a:ext uri="{FF2B5EF4-FFF2-40B4-BE49-F238E27FC236}">
                <a16:creationId xmlns:a16="http://schemas.microsoft.com/office/drawing/2014/main" id="{D58CC8C1-54CA-49F8-BC37-22DDF6CB96B7}"/>
              </a:ext>
            </a:extLst>
          </p:cNvPr>
          <p:cNvSpPr>
            <a:spLocks noGrp="1"/>
          </p:cNvSpPr>
          <p:nvPr>
            <p:ph type="sldNum" sz="quarter" idx="12"/>
          </p:nvPr>
        </p:nvSpPr>
        <p:spPr/>
        <p:txBody>
          <a:bodyPr/>
          <a:lstStyle/>
          <a:p>
            <a:fld id="{A3FA0A93-60EE-4E9D-852F-604094E61050}" type="slidenum">
              <a:rPr lang="en-US" smtClean="0"/>
              <a:t>13</a:t>
            </a:fld>
            <a:endParaRPr lang="en-US"/>
          </a:p>
        </p:txBody>
      </p:sp>
      <p:sp>
        <p:nvSpPr>
          <p:cNvPr id="52" name="TextBox 51">
            <a:extLst>
              <a:ext uri="{FF2B5EF4-FFF2-40B4-BE49-F238E27FC236}">
                <a16:creationId xmlns:a16="http://schemas.microsoft.com/office/drawing/2014/main" id="{A6F42E6F-61D0-4F4B-8FEA-D95332117827}"/>
              </a:ext>
            </a:extLst>
          </p:cNvPr>
          <p:cNvSpPr txBox="1"/>
          <p:nvPr/>
        </p:nvSpPr>
        <p:spPr>
          <a:xfrm>
            <a:off x="6471006" y="906601"/>
            <a:ext cx="4964987" cy="5632311"/>
          </a:xfrm>
          <a:prstGeom prst="rect">
            <a:avLst/>
          </a:prstGeom>
          <a:noFill/>
          <a:ln w="28575">
            <a:solidFill>
              <a:srgbClr val="0070C0"/>
            </a:solidFill>
          </a:ln>
        </p:spPr>
        <p:txBody>
          <a:bodyPr wrap="square" rtlCol="0">
            <a:spAutoFit/>
          </a:bodyPr>
          <a:lstStyle/>
          <a:p>
            <a:r>
              <a:rPr lang="en-US" sz="2400" dirty="0">
                <a:solidFill>
                  <a:srgbClr val="0070C0"/>
                </a:solidFill>
              </a:rPr>
              <a:t>	   </a:t>
            </a:r>
            <a:r>
              <a:rPr lang="en-US" sz="2400" u="sng" dirty="0">
                <a:solidFill>
                  <a:srgbClr val="0070C0"/>
                </a:solidFill>
              </a:rPr>
              <a:t>Example</a:t>
            </a:r>
          </a:p>
          <a:p>
            <a:pPr marL="342900" indent="-342900">
              <a:buFont typeface="Arial" panose="020B0604020202020204" pitchFamily="34" charset="0"/>
              <a:buChar char="•"/>
            </a:pPr>
            <a:r>
              <a:rPr lang="en-US" sz="2400" dirty="0">
                <a:solidFill>
                  <a:srgbClr val="0070C0"/>
                </a:solidFill>
              </a:rPr>
              <a:t>Each consumer buys 1 unit</a:t>
            </a:r>
          </a:p>
          <a:p>
            <a:pPr marL="342900" indent="-342900">
              <a:buFont typeface="Arial" panose="020B0604020202020204" pitchFamily="34" charset="0"/>
              <a:buChar char="•"/>
            </a:pPr>
            <a:r>
              <a:rPr lang="en-US" sz="2400" dirty="0">
                <a:solidFill>
                  <a:srgbClr val="0070C0"/>
                </a:solidFill>
              </a:rPr>
              <a:t>Consumers differ in </a:t>
            </a:r>
            <a:r>
              <a:rPr lang="en-US" sz="2400" dirty="0" err="1">
                <a:solidFill>
                  <a:srgbClr val="0070C0"/>
                </a:solidFill>
              </a:rPr>
              <a:t>WTPs</a:t>
            </a:r>
            <a:endParaRPr lang="en-US" sz="2400" dirty="0">
              <a:solidFill>
                <a:srgbClr val="0070C0"/>
              </a:solidFill>
            </a:endParaRPr>
          </a:p>
          <a:p>
            <a:pPr marL="342900" indent="-342900">
              <a:buFont typeface="Arial" panose="020B0604020202020204" pitchFamily="34" charset="0"/>
              <a:buChar char="•"/>
            </a:pPr>
            <a:r>
              <a:rPr lang="en-US" sz="2400" dirty="0">
                <a:solidFill>
                  <a:srgbClr val="0070C0"/>
                </a:solidFill>
              </a:rPr>
              <a:t>Monopolist demand curve is a series of steps</a:t>
            </a:r>
          </a:p>
          <a:p>
            <a:pPr marL="342900" indent="-342900">
              <a:buFont typeface="Arial" panose="020B0604020202020204" pitchFamily="34" charset="0"/>
              <a:buChar char="•"/>
            </a:pPr>
            <a:r>
              <a:rPr lang="en-US" sz="2400" dirty="0">
                <a:solidFill>
                  <a:srgbClr val="0070C0"/>
                </a:solidFill>
              </a:rPr>
              <a:t>Monopolist charges each consumer a price equal to the consumer’s </a:t>
            </a:r>
            <a:r>
              <a:rPr lang="en-US" sz="2400" dirty="0" err="1">
                <a:solidFill>
                  <a:srgbClr val="0070C0"/>
                </a:solidFill>
              </a:rPr>
              <a:t>WTP</a:t>
            </a:r>
            <a:endParaRPr lang="en-US" sz="2400" dirty="0">
              <a:solidFill>
                <a:srgbClr val="0070C0"/>
              </a:solidFill>
            </a:endParaRPr>
          </a:p>
          <a:p>
            <a:pPr marL="342900" indent="-342900">
              <a:buFont typeface="Arial" panose="020B0604020202020204" pitchFamily="34" charset="0"/>
              <a:buChar char="•"/>
            </a:pPr>
            <a:r>
              <a:rPr lang="en-US" sz="2400" dirty="0">
                <a:solidFill>
                  <a:srgbClr val="0070C0"/>
                </a:solidFill>
              </a:rPr>
              <a:t>So every consumer whose </a:t>
            </a:r>
            <a:r>
              <a:rPr lang="en-US" sz="2400" dirty="0" err="1">
                <a:solidFill>
                  <a:srgbClr val="0070C0"/>
                </a:solidFill>
              </a:rPr>
              <a:t>WTP</a:t>
            </a:r>
            <a:r>
              <a:rPr lang="en-US" sz="2400" dirty="0">
                <a:solidFill>
                  <a:srgbClr val="0070C0"/>
                </a:solidFill>
              </a:rPr>
              <a:t> exceeds or is equal to the monopolist’s unit cost is served.  </a:t>
            </a:r>
          </a:p>
          <a:p>
            <a:pPr marL="342900" indent="-342900">
              <a:buFont typeface="Arial" panose="020B0604020202020204" pitchFamily="34" charset="0"/>
              <a:buChar char="•"/>
            </a:pPr>
            <a:r>
              <a:rPr lang="en-US" sz="2400" b="1" dirty="0">
                <a:solidFill>
                  <a:srgbClr val="0070C0"/>
                </a:solidFill>
                <a:highlight>
                  <a:srgbClr val="FFFF00"/>
                </a:highlight>
              </a:rPr>
              <a:t>But since each consumer pays a price equal to his/her WTP, each consumer gets </a:t>
            </a:r>
            <a:r>
              <a:rPr lang="en-US" sz="2400" b="1" i="1" dirty="0">
                <a:solidFill>
                  <a:srgbClr val="0070C0"/>
                </a:solidFill>
                <a:highlight>
                  <a:srgbClr val="FFFF00"/>
                </a:highlight>
              </a:rPr>
              <a:t>zero </a:t>
            </a:r>
            <a:r>
              <a:rPr lang="en-US" sz="2400" b="1" dirty="0">
                <a:solidFill>
                  <a:srgbClr val="0070C0"/>
                </a:solidFill>
                <a:highlight>
                  <a:srgbClr val="FFFF00"/>
                </a:highlight>
              </a:rPr>
              <a:t>consumer surplus</a:t>
            </a:r>
          </a:p>
        </p:txBody>
      </p:sp>
    </p:spTree>
    <p:extLst>
      <p:ext uri="{BB962C8B-B14F-4D97-AF65-F5344CB8AC3E}">
        <p14:creationId xmlns:p14="http://schemas.microsoft.com/office/powerpoint/2010/main" val="1636275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9264" y="93806"/>
            <a:ext cx="8229600" cy="1143000"/>
          </a:xfrm>
        </p:spPr>
        <p:txBody>
          <a:bodyPr>
            <a:normAutofit/>
          </a:bodyPr>
          <a:lstStyle/>
          <a:p>
            <a:r>
              <a:rPr lang="en-US" dirty="0"/>
              <a:t> </a:t>
            </a:r>
            <a:r>
              <a:rPr lang="en-US" dirty="0" err="1"/>
              <a:t>Coffeeland</a:t>
            </a:r>
            <a:r>
              <a:rPr lang="en-US" dirty="0"/>
              <a:t> Monopolist’s Market Demand Curve</a:t>
            </a:r>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a:ln w="28575">
            <a:solidFill>
              <a:schemeClr val="tx1"/>
            </a:solidFill>
          </a:ln>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057400"/>
            <a:ext cx="6096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429000" y="20574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429000" y="2667000"/>
            <a:ext cx="609600" cy="0"/>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038600" y="26670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038600" y="3276600"/>
            <a:ext cx="6858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724400" y="32766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36698" y="3886200"/>
            <a:ext cx="708488"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45186" y="3886200"/>
            <a:ext cx="0" cy="4521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45186" y="4352881"/>
            <a:ext cx="6858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a:off x="6153675" y="4353336"/>
            <a:ext cx="10741" cy="52843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dirty="0"/>
              <a:t>1</a:t>
            </a:r>
          </a:p>
        </p:txBody>
      </p:sp>
      <p:sp>
        <p:nvSpPr>
          <p:cNvPr id="35" name="TextBox 34"/>
          <p:cNvSpPr txBox="1"/>
          <p:nvPr/>
        </p:nvSpPr>
        <p:spPr>
          <a:xfrm flipH="1">
            <a:off x="1726058" y="1872734"/>
            <a:ext cx="1017142" cy="369332"/>
          </a:xfrm>
          <a:prstGeom prst="rect">
            <a:avLst/>
          </a:prstGeom>
          <a:noFill/>
        </p:spPr>
        <p:txBody>
          <a:bodyPr wrap="square" rtlCol="0">
            <a:spAutoFit/>
          </a:bodyPr>
          <a:lstStyle/>
          <a:p>
            <a:r>
              <a:rPr lang="en-US" dirty="0"/>
              <a:t>P1=3.00</a:t>
            </a:r>
          </a:p>
        </p:txBody>
      </p:sp>
      <p:sp>
        <p:nvSpPr>
          <p:cNvPr id="36" name="TextBox 35"/>
          <p:cNvSpPr txBox="1"/>
          <p:nvPr/>
        </p:nvSpPr>
        <p:spPr>
          <a:xfrm flipH="1">
            <a:off x="1726058" y="2482334"/>
            <a:ext cx="1017142" cy="369332"/>
          </a:xfrm>
          <a:prstGeom prst="rect">
            <a:avLst/>
          </a:prstGeom>
          <a:noFill/>
        </p:spPr>
        <p:txBody>
          <a:bodyPr wrap="square" rtlCol="0">
            <a:spAutoFit/>
          </a:bodyPr>
          <a:lstStyle/>
          <a:p>
            <a:r>
              <a:rPr lang="en-US" dirty="0"/>
              <a:t>P2 =2.50</a:t>
            </a:r>
          </a:p>
        </p:txBody>
      </p:sp>
      <p:sp>
        <p:nvSpPr>
          <p:cNvPr id="37" name="TextBox 36"/>
          <p:cNvSpPr txBox="1"/>
          <p:nvPr/>
        </p:nvSpPr>
        <p:spPr>
          <a:xfrm flipH="1">
            <a:off x="1695241" y="3091934"/>
            <a:ext cx="1047959" cy="369332"/>
          </a:xfrm>
          <a:prstGeom prst="rect">
            <a:avLst/>
          </a:prstGeom>
          <a:noFill/>
        </p:spPr>
        <p:txBody>
          <a:bodyPr wrap="square" rtlCol="0">
            <a:spAutoFit/>
          </a:bodyPr>
          <a:lstStyle/>
          <a:p>
            <a:r>
              <a:rPr lang="en-US" dirty="0"/>
              <a:t>P3 =2.25</a:t>
            </a:r>
          </a:p>
        </p:txBody>
      </p:sp>
      <p:sp>
        <p:nvSpPr>
          <p:cNvPr id="39" name="TextBox 38"/>
          <p:cNvSpPr txBox="1"/>
          <p:nvPr/>
        </p:nvSpPr>
        <p:spPr>
          <a:xfrm flipH="1">
            <a:off x="1706482" y="3680384"/>
            <a:ext cx="1295401" cy="369332"/>
          </a:xfrm>
          <a:prstGeom prst="rect">
            <a:avLst/>
          </a:prstGeom>
          <a:noFill/>
        </p:spPr>
        <p:txBody>
          <a:bodyPr wrap="square" rtlCol="0">
            <a:spAutoFit/>
          </a:bodyPr>
          <a:lstStyle/>
          <a:p>
            <a:r>
              <a:rPr lang="en-US" dirty="0"/>
              <a:t>P4 = 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p:nvPr/>
        </p:nvCxnSpPr>
        <p:spPr>
          <a:xfrm flipV="1">
            <a:off x="2819400" y="1524000"/>
            <a:ext cx="0" cy="5334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a:off x="6153674" y="4881768"/>
            <a:ext cx="768228"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cxnSp>
        <p:nvCxnSpPr>
          <p:cNvPr id="31" name="Straight Connector 30">
            <a:extLst>
              <a:ext uri="{FF2B5EF4-FFF2-40B4-BE49-F238E27FC236}">
                <a16:creationId xmlns:a16="http://schemas.microsoft.com/office/drawing/2014/main" id="{4A19B0FB-961B-4C3E-96BB-61BC007C793A}"/>
              </a:ext>
            </a:extLst>
          </p:cNvPr>
          <p:cNvCxnSpPr>
            <a:cxnSpLocks/>
          </p:cNvCxnSpPr>
          <p:nvPr/>
        </p:nvCxnSpPr>
        <p:spPr>
          <a:xfrm>
            <a:off x="3429000" y="2242066"/>
            <a:ext cx="0" cy="42493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064A824-57F5-4016-BB87-9E77606B9879}"/>
              </a:ext>
            </a:extLst>
          </p:cNvPr>
          <p:cNvSpPr txBox="1"/>
          <p:nvPr/>
        </p:nvSpPr>
        <p:spPr>
          <a:xfrm>
            <a:off x="6291641" y="1273929"/>
            <a:ext cx="5150656" cy="2585323"/>
          </a:xfrm>
          <a:prstGeom prst="rect">
            <a:avLst/>
          </a:prstGeom>
          <a:noFill/>
          <a:ln w="28575">
            <a:solidFill>
              <a:srgbClr val="0070C0"/>
            </a:solidFill>
          </a:ln>
        </p:spPr>
        <p:txBody>
          <a:bodyPr wrap="square" rtlCol="0">
            <a:spAutoFit/>
          </a:bodyPr>
          <a:lstStyle/>
          <a:p>
            <a:r>
              <a:rPr lang="en-US" b="1" i="1" dirty="0">
                <a:solidFill>
                  <a:srgbClr val="0070C0"/>
                </a:solidFill>
              </a:rPr>
              <a:t>Suppose monopolist cost is $2.15.  </a:t>
            </a:r>
          </a:p>
          <a:p>
            <a:r>
              <a:rPr lang="en-US" b="1" i="1" dirty="0">
                <a:solidFill>
                  <a:srgbClr val="0070C0"/>
                </a:solidFill>
              </a:rPr>
              <a:t>Monopolist charges $3 to consumer-1, $2.50 to consumer-2 and so on. Monopolist sells 4 units. </a:t>
            </a:r>
          </a:p>
          <a:p>
            <a:endParaRPr lang="en-US" b="1" i="1" dirty="0">
              <a:solidFill>
                <a:srgbClr val="0070C0"/>
              </a:solidFill>
            </a:endParaRPr>
          </a:p>
          <a:p>
            <a:r>
              <a:rPr lang="en-US" b="1" i="1" dirty="0">
                <a:solidFill>
                  <a:srgbClr val="0070C0"/>
                </a:solidFill>
              </a:rPr>
              <a:t>Monopolist revenue = 3+2.50+2.25+2.20 = 9.95</a:t>
            </a:r>
          </a:p>
          <a:p>
            <a:r>
              <a:rPr lang="en-US" b="1" i="1" dirty="0">
                <a:solidFill>
                  <a:srgbClr val="0070C0"/>
                </a:solidFill>
              </a:rPr>
              <a:t>Monopolist cost = 4 x 2.15 = 6.60</a:t>
            </a:r>
          </a:p>
          <a:p>
            <a:r>
              <a:rPr lang="en-US" b="1" i="1" dirty="0">
                <a:solidFill>
                  <a:srgbClr val="C00000"/>
                </a:solidFill>
              </a:rPr>
              <a:t>Monopolist profit = 3.35</a:t>
            </a:r>
          </a:p>
          <a:p>
            <a:endParaRPr lang="en-US" b="1" i="1" dirty="0">
              <a:solidFill>
                <a:srgbClr val="0070C0"/>
              </a:solidFill>
            </a:endParaRPr>
          </a:p>
          <a:p>
            <a:r>
              <a:rPr lang="en-US" b="1" i="1" dirty="0">
                <a:solidFill>
                  <a:srgbClr val="C00000"/>
                </a:solidFill>
              </a:rPr>
              <a:t>Consumer surplus = 0</a:t>
            </a:r>
          </a:p>
        </p:txBody>
      </p:sp>
      <p:sp>
        <p:nvSpPr>
          <p:cNvPr id="4" name="Slide Number Placeholder 3">
            <a:extLst>
              <a:ext uri="{FF2B5EF4-FFF2-40B4-BE49-F238E27FC236}">
                <a16:creationId xmlns:a16="http://schemas.microsoft.com/office/drawing/2014/main" id="{D234D6A5-75A6-4784-9543-C3F26D693DFD}"/>
              </a:ext>
            </a:extLst>
          </p:cNvPr>
          <p:cNvSpPr>
            <a:spLocks noGrp="1"/>
          </p:cNvSpPr>
          <p:nvPr>
            <p:ph type="sldNum" sz="quarter" idx="12"/>
          </p:nvPr>
        </p:nvSpPr>
        <p:spPr/>
        <p:txBody>
          <a:bodyPr/>
          <a:lstStyle/>
          <a:p>
            <a:fld id="{2D3B227A-F6FA-48EA-A684-49106483E6A4}" type="slidenum">
              <a:rPr lang="en-US" smtClean="0"/>
              <a:t>14</a:t>
            </a:fld>
            <a:endParaRPr lang="en-US"/>
          </a:p>
        </p:txBody>
      </p:sp>
      <p:cxnSp>
        <p:nvCxnSpPr>
          <p:cNvPr id="42" name="Straight Connector 41">
            <a:extLst>
              <a:ext uri="{FF2B5EF4-FFF2-40B4-BE49-F238E27FC236}">
                <a16:creationId xmlns:a16="http://schemas.microsoft.com/office/drawing/2014/main" id="{69AC875E-AF2A-4E94-A1B6-C8A9255004E3}"/>
              </a:ext>
            </a:extLst>
          </p:cNvPr>
          <p:cNvCxnSpPr>
            <a:cxnSpLocks/>
          </p:cNvCxnSpPr>
          <p:nvPr/>
        </p:nvCxnSpPr>
        <p:spPr>
          <a:xfrm>
            <a:off x="6866492" y="4920054"/>
            <a:ext cx="0" cy="26154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17CBE38-5B7F-4AC7-9DB3-6526E40305B7}"/>
              </a:ext>
            </a:extLst>
          </p:cNvPr>
          <p:cNvCxnSpPr>
            <a:cxnSpLocks/>
          </p:cNvCxnSpPr>
          <p:nvPr/>
        </p:nvCxnSpPr>
        <p:spPr>
          <a:xfrm>
            <a:off x="3429000" y="2791690"/>
            <a:ext cx="0" cy="224869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5510C19-DDE9-42F5-91FE-686479A34233}"/>
              </a:ext>
            </a:extLst>
          </p:cNvPr>
          <p:cNvCxnSpPr>
            <a:cxnSpLocks/>
          </p:cNvCxnSpPr>
          <p:nvPr/>
        </p:nvCxnSpPr>
        <p:spPr>
          <a:xfrm>
            <a:off x="4038600" y="3276600"/>
            <a:ext cx="0" cy="1774227"/>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08AC543-E72B-40B8-8B22-A5428A149672}"/>
              </a:ext>
            </a:extLst>
          </p:cNvPr>
          <p:cNvCxnSpPr>
            <a:cxnSpLocks/>
          </p:cNvCxnSpPr>
          <p:nvPr/>
        </p:nvCxnSpPr>
        <p:spPr>
          <a:xfrm>
            <a:off x="4736698" y="3886200"/>
            <a:ext cx="0" cy="1282662"/>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EA7F38C-B15C-48ED-80E4-1FF7C3257875}"/>
              </a:ext>
            </a:extLst>
          </p:cNvPr>
          <p:cNvCxnSpPr>
            <a:cxnSpLocks/>
          </p:cNvCxnSpPr>
          <p:nvPr/>
        </p:nvCxnSpPr>
        <p:spPr>
          <a:xfrm>
            <a:off x="5445186" y="4294486"/>
            <a:ext cx="0" cy="88711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A7E0A13-073A-4B42-98B0-1574116AADE9}"/>
              </a:ext>
            </a:extLst>
          </p:cNvPr>
          <p:cNvCxnSpPr>
            <a:cxnSpLocks/>
          </p:cNvCxnSpPr>
          <p:nvPr/>
        </p:nvCxnSpPr>
        <p:spPr>
          <a:xfrm>
            <a:off x="6164415" y="4614129"/>
            <a:ext cx="0" cy="589098"/>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040A3F3-B77D-4C9B-BD8D-DFC345560306}"/>
              </a:ext>
            </a:extLst>
          </p:cNvPr>
          <p:cNvCxnSpPr>
            <a:cxnSpLocks/>
            <a:endCxn id="36" idx="1"/>
          </p:cNvCxnSpPr>
          <p:nvPr/>
        </p:nvCxnSpPr>
        <p:spPr>
          <a:xfrm flipH="1">
            <a:off x="2743200" y="2667000"/>
            <a:ext cx="609599"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78ACE15-A809-49C0-B9DF-68CCD94B1554}"/>
              </a:ext>
            </a:extLst>
          </p:cNvPr>
          <p:cNvCxnSpPr>
            <a:cxnSpLocks/>
            <a:endCxn id="37" idx="1"/>
          </p:cNvCxnSpPr>
          <p:nvPr/>
        </p:nvCxnSpPr>
        <p:spPr>
          <a:xfrm flipH="1">
            <a:off x="2743200" y="3276600"/>
            <a:ext cx="1295402"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FCFA4C9-B523-476A-B1EC-0E4182101E25}"/>
              </a:ext>
            </a:extLst>
          </p:cNvPr>
          <p:cNvCxnSpPr>
            <a:cxnSpLocks/>
          </p:cNvCxnSpPr>
          <p:nvPr/>
        </p:nvCxnSpPr>
        <p:spPr>
          <a:xfrm flipH="1">
            <a:off x="2781299" y="3886200"/>
            <a:ext cx="1943101"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4D89514-79B1-4619-A16D-B53424D5A694}"/>
              </a:ext>
            </a:extLst>
          </p:cNvPr>
          <p:cNvCxnSpPr>
            <a:cxnSpLocks/>
          </p:cNvCxnSpPr>
          <p:nvPr/>
        </p:nvCxnSpPr>
        <p:spPr>
          <a:xfrm flipH="1">
            <a:off x="2781299" y="4194539"/>
            <a:ext cx="3849658" cy="10185"/>
          </a:xfrm>
          <a:prstGeom prst="line">
            <a:avLst/>
          </a:prstGeom>
          <a:ln w="3810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46C9A7B-1AA0-46EC-8DF9-67B48DE35F74}"/>
              </a:ext>
            </a:extLst>
          </p:cNvPr>
          <p:cNvSpPr txBox="1"/>
          <p:nvPr/>
        </p:nvSpPr>
        <p:spPr>
          <a:xfrm flipH="1">
            <a:off x="6581591" y="3960533"/>
            <a:ext cx="1793306" cy="400110"/>
          </a:xfrm>
          <a:prstGeom prst="rect">
            <a:avLst/>
          </a:prstGeom>
          <a:noFill/>
        </p:spPr>
        <p:txBody>
          <a:bodyPr wrap="square" rtlCol="0">
            <a:spAutoFit/>
          </a:bodyPr>
          <a:lstStyle/>
          <a:p>
            <a:r>
              <a:rPr lang="en-US" sz="2000" b="1" dirty="0">
                <a:solidFill>
                  <a:srgbClr val="00B050"/>
                </a:solidFill>
              </a:rPr>
              <a:t>Cost = 2.15</a:t>
            </a:r>
          </a:p>
        </p:txBody>
      </p:sp>
    </p:spTree>
    <p:extLst>
      <p:ext uri="{BB962C8B-B14F-4D97-AF65-F5344CB8AC3E}">
        <p14:creationId xmlns:p14="http://schemas.microsoft.com/office/powerpoint/2010/main" val="2570171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12DCB-EBC5-4C5C-A450-CF2A7291B6ED}"/>
              </a:ext>
            </a:extLst>
          </p:cNvPr>
          <p:cNvSpPr>
            <a:spLocks noGrp="1"/>
          </p:cNvSpPr>
          <p:nvPr>
            <p:ph type="title"/>
          </p:nvPr>
        </p:nvSpPr>
        <p:spPr/>
        <p:txBody>
          <a:bodyPr/>
          <a:lstStyle/>
          <a:p>
            <a:pPr algn="ctr"/>
            <a:r>
              <a:rPr lang="en-US" dirty="0"/>
              <a:t>Economic Constraints on Price Discrimination</a:t>
            </a:r>
          </a:p>
        </p:txBody>
      </p:sp>
      <p:sp>
        <p:nvSpPr>
          <p:cNvPr id="3" name="Text Placeholder 2">
            <a:extLst>
              <a:ext uri="{FF2B5EF4-FFF2-40B4-BE49-F238E27FC236}">
                <a16:creationId xmlns:a16="http://schemas.microsoft.com/office/drawing/2014/main" id="{C87E9013-2A68-45EA-B8D0-1E968667F0A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2CB5EBD-18A9-4878-9B80-92681B29EE11}"/>
              </a:ext>
            </a:extLst>
          </p:cNvPr>
          <p:cNvSpPr>
            <a:spLocks noGrp="1"/>
          </p:cNvSpPr>
          <p:nvPr>
            <p:ph type="sldNum" sz="quarter" idx="12"/>
          </p:nvPr>
        </p:nvSpPr>
        <p:spPr/>
        <p:txBody>
          <a:bodyPr/>
          <a:lstStyle/>
          <a:p>
            <a:fld id="{A3FA0A93-60EE-4E9D-852F-604094E61050}" type="slidenum">
              <a:rPr lang="en-US" smtClean="0"/>
              <a:t>15</a:t>
            </a:fld>
            <a:endParaRPr lang="en-US"/>
          </a:p>
        </p:txBody>
      </p:sp>
    </p:spTree>
    <p:extLst>
      <p:ext uri="{BB962C8B-B14F-4D97-AF65-F5344CB8AC3E}">
        <p14:creationId xmlns:p14="http://schemas.microsoft.com/office/powerpoint/2010/main" val="3851145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D8C1D-8D4C-4FF9-B0A8-2108E44ED1F7}"/>
              </a:ext>
            </a:extLst>
          </p:cNvPr>
          <p:cNvSpPr>
            <a:spLocks noGrp="1"/>
          </p:cNvSpPr>
          <p:nvPr>
            <p:ph type="title"/>
          </p:nvPr>
        </p:nvSpPr>
        <p:spPr/>
        <p:txBody>
          <a:bodyPr/>
          <a:lstStyle/>
          <a:p>
            <a:r>
              <a:rPr lang="en-US" dirty="0"/>
              <a:t>Economic Constraints on Price Discrimination</a:t>
            </a:r>
          </a:p>
        </p:txBody>
      </p:sp>
      <p:sp>
        <p:nvSpPr>
          <p:cNvPr id="3" name="Content Placeholder 2">
            <a:extLst>
              <a:ext uri="{FF2B5EF4-FFF2-40B4-BE49-F238E27FC236}">
                <a16:creationId xmlns:a16="http://schemas.microsoft.com/office/drawing/2014/main" id="{2F7C7572-9B6C-4A4E-8621-7D8BC76D97D3}"/>
              </a:ext>
            </a:extLst>
          </p:cNvPr>
          <p:cNvSpPr>
            <a:spLocks noGrp="1"/>
          </p:cNvSpPr>
          <p:nvPr>
            <p:ph idx="1"/>
          </p:nvPr>
        </p:nvSpPr>
        <p:spPr>
          <a:xfrm>
            <a:off x="303943" y="1496960"/>
            <a:ext cx="7514691" cy="5167312"/>
          </a:xfrm>
        </p:spPr>
        <p:txBody>
          <a:bodyPr>
            <a:normAutofit lnSpcReduction="10000"/>
          </a:bodyPr>
          <a:lstStyle/>
          <a:p>
            <a:r>
              <a:rPr lang="en-US" dirty="0"/>
              <a:t>2 Requirements for successful price discrimination </a:t>
            </a:r>
          </a:p>
          <a:p>
            <a:pPr lvl="1"/>
            <a:r>
              <a:rPr lang="en-US" dirty="0"/>
              <a:t>Requires ability to </a:t>
            </a:r>
            <a:r>
              <a:rPr lang="en-US" i="1" dirty="0">
                <a:solidFill>
                  <a:srgbClr val="C00000"/>
                </a:solidFill>
              </a:rPr>
              <a:t>identify </a:t>
            </a:r>
            <a:r>
              <a:rPr lang="en-US" dirty="0"/>
              <a:t>groups of consumers in order to charge higher price</a:t>
            </a:r>
          </a:p>
          <a:p>
            <a:pPr lvl="1"/>
            <a:r>
              <a:rPr lang="en-US" dirty="0"/>
              <a:t>Requires ability to </a:t>
            </a:r>
            <a:r>
              <a:rPr lang="en-US" i="1" dirty="0">
                <a:solidFill>
                  <a:srgbClr val="C00000"/>
                </a:solidFill>
              </a:rPr>
              <a:t>avoid arbitrage </a:t>
            </a:r>
          </a:p>
          <a:p>
            <a:r>
              <a:rPr lang="en-US" dirty="0"/>
              <a:t>Example: Amazon may know that single, tall men who grew up in the Midwest, read science fiction and commute at least 8 miles per day are less price sensitive for video games and other electronic gear. </a:t>
            </a:r>
          </a:p>
          <a:p>
            <a:pPr lvl="1"/>
            <a:r>
              <a:rPr lang="en-US" dirty="0">
                <a:solidFill>
                  <a:srgbClr val="C00000"/>
                </a:solidFill>
              </a:rPr>
              <a:t>Identification: </a:t>
            </a:r>
            <a:r>
              <a:rPr lang="en-US" dirty="0"/>
              <a:t>Even Amazon may not have that information to identify such people </a:t>
            </a:r>
            <a:r>
              <a:rPr lang="en-US" i="1" dirty="0">
                <a:solidFill>
                  <a:srgbClr val="C00000"/>
                </a:solidFill>
              </a:rPr>
              <a:t>(at least for now)</a:t>
            </a:r>
            <a:r>
              <a:rPr lang="en-US" dirty="0"/>
              <a:t>.  </a:t>
            </a:r>
          </a:p>
          <a:p>
            <a:pPr lvl="1"/>
            <a:r>
              <a:rPr lang="en-US" dirty="0">
                <a:solidFill>
                  <a:srgbClr val="C00000"/>
                </a:solidFill>
              </a:rPr>
              <a:t>Arbitrage: </a:t>
            </a:r>
            <a:r>
              <a:rPr lang="en-US" dirty="0"/>
              <a:t>The person’s roommate or separate avatar may order the merchandise to avoid the high price</a:t>
            </a:r>
          </a:p>
        </p:txBody>
      </p:sp>
      <p:sp>
        <p:nvSpPr>
          <p:cNvPr id="4" name="Slide Number Placeholder 3">
            <a:extLst>
              <a:ext uri="{FF2B5EF4-FFF2-40B4-BE49-F238E27FC236}">
                <a16:creationId xmlns:a16="http://schemas.microsoft.com/office/drawing/2014/main" id="{37C7A0A2-EE23-4078-AC44-B9F2850A27B0}"/>
              </a:ext>
            </a:extLst>
          </p:cNvPr>
          <p:cNvSpPr>
            <a:spLocks noGrp="1"/>
          </p:cNvSpPr>
          <p:nvPr>
            <p:ph type="sldNum" sz="quarter" idx="12"/>
          </p:nvPr>
        </p:nvSpPr>
        <p:spPr/>
        <p:txBody>
          <a:bodyPr/>
          <a:lstStyle/>
          <a:p>
            <a:fld id="{A3FA0A93-60EE-4E9D-852F-604094E61050}" type="slidenum">
              <a:rPr lang="en-US" smtClean="0"/>
              <a:t>16</a:t>
            </a:fld>
            <a:endParaRPr lang="en-US" dirty="0"/>
          </a:p>
        </p:txBody>
      </p:sp>
      <p:sp>
        <p:nvSpPr>
          <p:cNvPr id="5" name="TextBox 4">
            <a:extLst>
              <a:ext uri="{FF2B5EF4-FFF2-40B4-BE49-F238E27FC236}">
                <a16:creationId xmlns:a16="http://schemas.microsoft.com/office/drawing/2014/main" id="{024F57FB-A472-478A-A3D7-D06138209728}"/>
              </a:ext>
            </a:extLst>
          </p:cNvPr>
          <p:cNvSpPr txBox="1"/>
          <p:nvPr/>
        </p:nvSpPr>
        <p:spPr>
          <a:xfrm>
            <a:off x="9187239" y="5060493"/>
            <a:ext cx="2313882" cy="646331"/>
          </a:xfrm>
          <a:prstGeom prst="rect">
            <a:avLst/>
          </a:prstGeom>
          <a:noFill/>
          <a:ln w="28575">
            <a:solidFill>
              <a:srgbClr val="0070C0"/>
            </a:solidFill>
          </a:ln>
        </p:spPr>
        <p:txBody>
          <a:bodyPr wrap="square" rtlCol="0">
            <a:spAutoFit/>
          </a:bodyPr>
          <a:lstStyle/>
          <a:p>
            <a:r>
              <a:rPr lang="en-US" b="1" i="1" dirty="0">
                <a:solidFill>
                  <a:srgbClr val="0070C0"/>
                </a:solidFill>
              </a:rPr>
              <a:t>But Amazon also might use address. </a:t>
            </a:r>
          </a:p>
        </p:txBody>
      </p:sp>
      <p:cxnSp>
        <p:nvCxnSpPr>
          <p:cNvPr id="9" name="Straight Arrow Connector 8">
            <a:extLst>
              <a:ext uri="{FF2B5EF4-FFF2-40B4-BE49-F238E27FC236}">
                <a16:creationId xmlns:a16="http://schemas.microsoft.com/office/drawing/2014/main" id="{7D5627B0-EF77-417C-BCF3-D1CEF9B1D5A3}"/>
              </a:ext>
            </a:extLst>
          </p:cNvPr>
          <p:cNvCxnSpPr>
            <a:cxnSpLocks/>
          </p:cNvCxnSpPr>
          <p:nvPr/>
        </p:nvCxnSpPr>
        <p:spPr>
          <a:xfrm flipH="1">
            <a:off x="7814568" y="5751013"/>
            <a:ext cx="1185594" cy="3929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1207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0F86A-F5B8-47B9-8775-D34830C892B7}"/>
              </a:ext>
            </a:extLst>
          </p:cNvPr>
          <p:cNvSpPr>
            <a:spLocks noGrp="1"/>
          </p:cNvSpPr>
          <p:nvPr>
            <p:ph type="title"/>
          </p:nvPr>
        </p:nvSpPr>
        <p:spPr/>
        <p:txBody>
          <a:bodyPr/>
          <a:lstStyle/>
          <a:p>
            <a:r>
              <a:rPr lang="en-US" dirty="0"/>
              <a:t>How Do Firms Identify Price Insensitive Consumers</a:t>
            </a:r>
          </a:p>
        </p:txBody>
      </p:sp>
      <p:sp>
        <p:nvSpPr>
          <p:cNvPr id="3" name="Content Placeholder 2">
            <a:extLst>
              <a:ext uri="{FF2B5EF4-FFF2-40B4-BE49-F238E27FC236}">
                <a16:creationId xmlns:a16="http://schemas.microsoft.com/office/drawing/2014/main" id="{D26D6918-3412-4DCF-B251-775783819A95}"/>
              </a:ext>
            </a:extLst>
          </p:cNvPr>
          <p:cNvSpPr>
            <a:spLocks noGrp="1"/>
          </p:cNvSpPr>
          <p:nvPr>
            <p:ph idx="1"/>
          </p:nvPr>
        </p:nvSpPr>
        <p:spPr/>
        <p:txBody>
          <a:bodyPr>
            <a:normAutofit lnSpcReduction="10000"/>
          </a:bodyPr>
          <a:lstStyle/>
          <a:p>
            <a:r>
              <a:rPr lang="en-US" dirty="0"/>
              <a:t>Research </a:t>
            </a:r>
          </a:p>
          <a:p>
            <a:pPr lvl="1"/>
            <a:r>
              <a:rPr lang="en-US" i="1" dirty="0"/>
              <a:t>Old School: </a:t>
            </a:r>
            <a:r>
              <a:rPr lang="en-US" dirty="0">
                <a:solidFill>
                  <a:srgbClr val="C00000"/>
                </a:solidFill>
              </a:rPr>
              <a:t>Observations </a:t>
            </a:r>
            <a:r>
              <a:rPr lang="en-US" dirty="0"/>
              <a:t>over time; </a:t>
            </a:r>
            <a:r>
              <a:rPr lang="en-US" dirty="0">
                <a:solidFill>
                  <a:srgbClr val="C00000"/>
                </a:solidFill>
              </a:rPr>
              <a:t>reasoning </a:t>
            </a:r>
            <a:r>
              <a:rPr lang="en-US" dirty="0"/>
              <a:t>from first principles </a:t>
            </a:r>
          </a:p>
          <a:p>
            <a:pPr lvl="1"/>
            <a:r>
              <a:rPr lang="en-US" i="1" dirty="0"/>
              <a:t>Big Data World: </a:t>
            </a:r>
            <a:r>
              <a:rPr lang="en-US" dirty="0">
                <a:solidFill>
                  <a:srgbClr val="C00000"/>
                </a:solidFill>
              </a:rPr>
              <a:t>Experiment </a:t>
            </a:r>
            <a:r>
              <a:rPr lang="en-US" dirty="0"/>
              <a:t>by charging different prices and see what happens</a:t>
            </a:r>
          </a:p>
          <a:p>
            <a:r>
              <a:rPr lang="en-US" dirty="0"/>
              <a:t>“</a:t>
            </a:r>
            <a:r>
              <a:rPr lang="en-US" dirty="0">
                <a:solidFill>
                  <a:srgbClr val="C00000"/>
                </a:solidFill>
              </a:rPr>
              <a:t>Self Selection” Devices can simultaneously identify targeted group and charge them higher prices</a:t>
            </a:r>
          </a:p>
          <a:p>
            <a:pPr lvl="1"/>
            <a:r>
              <a:rPr lang="en-US" dirty="0"/>
              <a:t>Business air travelers are less price sensitive than leisure passengers </a:t>
            </a:r>
          </a:p>
          <a:p>
            <a:pPr lvl="1"/>
            <a:r>
              <a:rPr lang="en-US" dirty="0"/>
              <a:t>Airlines set prices on the basis of </a:t>
            </a:r>
            <a:r>
              <a:rPr lang="en-US" dirty="0">
                <a:solidFill>
                  <a:srgbClr val="C00000"/>
                </a:solidFill>
              </a:rPr>
              <a:t>proxies </a:t>
            </a:r>
            <a:r>
              <a:rPr lang="en-US" dirty="0"/>
              <a:t>-- charge higher prices for cancellable/full refundable tickets; round trip tickets that do not include weekend; last minute purchases, larger seats; earlier boarding.</a:t>
            </a:r>
          </a:p>
          <a:p>
            <a:pPr lvl="1"/>
            <a:r>
              <a:rPr lang="en-US" dirty="0"/>
              <a:t>These self-selection devices also prevent arbitrage</a:t>
            </a:r>
          </a:p>
          <a:p>
            <a:pPr lvl="1"/>
            <a:r>
              <a:rPr lang="en-US" dirty="0"/>
              <a:t>Use of non-transferrable tickets also avoids arbitrage</a:t>
            </a:r>
          </a:p>
          <a:p>
            <a:pPr marL="0" indent="0">
              <a:buNone/>
            </a:pPr>
            <a:endParaRPr lang="en-US" i="1" dirty="0">
              <a:solidFill>
                <a:srgbClr val="C00000"/>
              </a:solidFill>
            </a:endParaRPr>
          </a:p>
          <a:p>
            <a:endParaRPr lang="en-US" dirty="0"/>
          </a:p>
        </p:txBody>
      </p:sp>
      <p:sp>
        <p:nvSpPr>
          <p:cNvPr id="4" name="Slide Number Placeholder 3">
            <a:extLst>
              <a:ext uri="{FF2B5EF4-FFF2-40B4-BE49-F238E27FC236}">
                <a16:creationId xmlns:a16="http://schemas.microsoft.com/office/drawing/2014/main" id="{42B9F7B9-4D71-4D28-A1A2-CA5310832B3F}"/>
              </a:ext>
            </a:extLst>
          </p:cNvPr>
          <p:cNvSpPr>
            <a:spLocks noGrp="1"/>
          </p:cNvSpPr>
          <p:nvPr>
            <p:ph type="sldNum" sz="quarter" idx="12"/>
          </p:nvPr>
        </p:nvSpPr>
        <p:spPr/>
        <p:txBody>
          <a:bodyPr/>
          <a:lstStyle/>
          <a:p>
            <a:fld id="{A3FA0A93-60EE-4E9D-852F-604094E61050}" type="slidenum">
              <a:rPr lang="en-US" smtClean="0"/>
              <a:t>17</a:t>
            </a:fld>
            <a:endParaRPr lang="en-US"/>
          </a:p>
        </p:txBody>
      </p:sp>
    </p:spTree>
    <p:extLst>
      <p:ext uri="{BB962C8B-B14F-4D97-AF65-F5344CB8AC3E}">
        <p14:creationId xmlns:p14="http://schemas.microsoft.com/office/powerpoint/2010/main" val="1745430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E0AAB-EF99-45EF-9451-48496E1AC993}"/>
              </a:ext>
            </a:extLst>
          </p:cNvPr>
          <p:cNvSpPr>
            <a:spLocks noGrp="1"/>
          </p:cNvSpPr>
          <p:nvPr>
            <p:ph type="title"/>
          </p:nvPr>
        </p:nvSpPr>
        <p:spPr/>
        <p:txBody>
          <a:bodyPr/>
          <a:lstStyle/>
          <a:p>
            <a:r>
              <a:rPr lang="en-US" dirty="0"/>
              <a:t>Application to Market Definition and the HMT </a:t>
            </a:r>
          </a:p>
        </p:txBody>
      </p:sp>
      <p:sp>
        <p:nvSpPr>
          <p:cNvPr id="3" name="Text Placeholder 2">
            <a:extLst>
              <a:ext uri="{FF2B5EF4-FFF2-40B4-BE49-F238E27FC236}">
                <a16:creationId xmlns:a16="http://schemas.microsoft.com/office/drawing/2014/main" id="{EF22507A-D96A-4944-8BE4-AA9E0E9730A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667420F-8ADA-41BE-99E7-FA84B10ADE8A}"/>
              </a:ext>
            </a:extLst>
          </p:cNvPr>
          <p:cNvSpPr>
            <a:spLocks noGrp="1"/>
          </p:cNvSpPr>
          <p:nvPr>
            <p:ph type="sldNum" sz="quarter" idx="12"/>
          </p:nvPr>
        </p:nvSpPr>
        <p:spPr/>
        <p:txBody>
          <a:bodyPr/>
          <a:lstStyle/>
          <a:p>
            <a:fld id="{A3FA0A93-60EE-4E9D-852F-604094E61050}" type="slidenum">
              <a:rPr lang="en-US" smtClean="0"/>
              <a:t>18</a:t>
            </a:fld>
            <a:endParaRPr lang="en-US"/>
          </a:p>
        </p:txBody>
      </p:sp>
    </p:spTree>
    <p:extLst>
      <p:ext uri="{BB962C8B-B14F-4D97-AF65-F5344CB8AC3E}">
        <p14:creationId xmlns:p14="http://schemas.microsoft.com/office/powerpoint/2010/main" val="1519471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688ED-5B7C-4A50-86F2-8A1F11AB0B4E}"/>
              </a:ext>
            </a:extLst>
          </p:cNvPr>
          <p:cNvSpPr>
            <a:spLocks noGrp="1"/>
          </p:cNvSpPr>
          <p:nvPr>
            <p:ph type="title"/>
          </p:nvPr>
        </p:nvSpPr>
        <p:spPr/>
        <p:txBody>
          <a:bodyPr/>
          <a:lstStyle/>
          <a:p>
            <a:r>
              <a:rPr lang="en-US" sz="3200" dirty="0"/>
              <a:t>Targeted price increases: Introduction  </a:t>
            </a:r>
            <a:r>
              <a:rPr lang="en-US" sz="2800" i="1" dirty="0">
                <a:solidFill>
                  <a:srgbClr val="00B0F0"/>
                </a:solidFill>
              </a:rPr>
              <a:t>(HMGs </a:t>
            </a:r>
            <a:r>
              <a:rPr lang="en-US" sz="2800" i="1" dirty="0">
                <a:solidFill>
                  <a:srgbClr val="00B0F0"/>
                </a:solidFill>
                <a:effectLst/>
                <a:latin typeface="Times New Roman" panose="02020603050405020304" pitchFamily="18" charset="0"/>
                <a:ea typeface="Times New Roman" panose="02020603050405020304" pitchFamily="18" charset="0"/>
              </a:rPr>
              <a:t>§ 4.1.4)</a:t>
            </a:r>
            <a:endParaRPr lang="en-US" i="1" dirty="0">
              <a:solidFill>
                <a:srgbClr val="00B0F0"/>
              </a:solidFill>
            </a:endParaRPr>
          </a:p>
        </p:txBody>
      </p:sp>
      <p:sp>
        <p:nvSpPr>
          <p:cNvPr id="3" name="Content Placeholder 2">
            <a:extLst>
              <a:ext uri="{FF2B5EF4-FFF2-40B4-BE49-F238E27FC236}">
                <a16:creationId xmlns:a16="http://schemas.microsoft.com/office/drawing/2014/main" id="{1372093E-C8C1-4573-BA07-818A080276E8}"/>
              </a:ext>
            </a:extLst>
          </p:cNvPr>
          <p:cNvSpPr>
            <a:spLocks noGrp="1"/>
          </p:cNvSpPr>
          <p:nvPr>
            <p:ph idx="1"/>
          </p:nvPr>
        </p:nvSpPr>
        <p:spPr>
          <a:xfrm>
            <a:off x="838200" y="1690688"/>
            <a:ext cx="8079769" cy="4915595"/>
          </a:xfrm>
        </p:spPr>
        <p:txBody>
          <a:bodyPr>
            <a:normAutofit/>
          </a:bodyPr>
          <a:lstStyle/>
          <a:p>
            <a:pPr marL="0" indent="0" algn="ctr" fontAlgn="auto">
              <a:spcBef>
                <a:spcPts val="1200"/>
              </a:spcBef>
              <a:spcAft>
                <a:spcPts val="0"/>
              </a:spcAft>
              <a:buNone/>
              <a:defRPr/>
            </a:pPr>
            <a:r>
              <a:rPr lang="en-US" sz="2400" b="1" u="sng" dirty="0"/>
              <a:t>As noted earlier </a:t>
            </a:r>
          </a:p>
          <a:p>
            <a:pPr marL="182880" indent="-182880" fontAlgn="auto">
              <a:spcBef>
                <a:spcPts val="1200"/>
              </a:spcBef>
              <a:spcAft>
                <a:spcPts val="0"/>
              </a:spcAft>
              <a:buFont typeface="Arial" pitchFamily="34" charset="0"/>
              <a:buChar char="•"/>
              <a:defRPr/>
            </a:pPr>
            <a:r>
              <a:rPr lang="en-US" sz="2400" dirty="0"/>
              <a:t>In the HMT example, we assumed that the </a:t>
            </a:r>
            <a:r>
              <a:rPr lang="en-US" sz="2400" dirty="0" err="1"/>
              <a:t>SSNIP</a:t>
            </a:r>
            <a:r>
              <a:rPr lang="en-US" sz="2400" dirty="0"/>
              <a:t> was a </a:t>
            </a:r>
            <a:r>
              <a:rPr lang="en-US" sz="2400" dirty="0">
                <a:solidFill>
                  <a:srgbClr val="C00000"/>
                </a:solidFill>
              </a:rPr>
              <a:t>uniform </a:t>
            </a:r>
            <a:r>
              <a:rPr lang="en-US" sz="2400" dirty="0"/>
              <a:t>price increase for </a:t>
            </a:r>
            <a:r>
              <a:rPr lang="en-US" sz="2400" dirty="0">
                <a:solidFill>
                  <a:srgbClr val="C00000"/>
                </a:solidFill>
              </a:rPr>
              <a:t>all </a:t>
            </a:r>
            <a:r>
              <a:rPr lang="en-US" sz="2400" dirty="0"/>
              <a:t>the products in the candidate market</a:t>
            </a:r>
          </a:p>
          <a:p>
            <a:pPr indent="-182880">
              <a:spcBef>
                <a:spcPts val="1200"/>
              </a:spcBef>
              <a:defRPr/>
            </a:pPr>
            <a:r>
              <a:rPr lang="en-US" sz="2400" dirty="0">
                <a:solidFill>
                  <a:srgbClr val="C00000"/>
                </a:solidFill>
              </a:rPr>
              <a:t>But, the SSNIP of hypo monopolist alternatively may involve only some customers or some products</a:t>
            </a:r>
          </a:p>
          <a:p>
            <a:pPr lvl="1" indent="-182880">
              <a:spcBef>
                <a:spcPts val="1200"/>
              </a:spcBef>
              <a:defRPr/>
            </a:pPr>
            <a:r>
              <a:rPr lang="en-US" sz="2000" dirty="0"/>
              <a:t>Even if hypo monopolist could not raise prices to </a:t>
            </a:r>
            <a:r>
              <a:rPr lang="en-US" sz="2000" dirty="0">
                <a:solidFill>
                  <a:srgbClr val="C00000"/>
                </a:solidFill>
              </a:rPr>
              <a:t>ALL </a:t>
            </a:r>
            <a:r>
              <a:rPr lang="en-US" sz="2000" dirty="0"/>
              <a:t>customers, it might be able to raise prices to </a:t>
            </a:r>
            <a:r>
              <a:rPr lang="en-US" sz="2000" dirty="0">
                <a:solidFill>
                  <a:srgbClr val="C00000"/>
                </a:solidFill>
              </a:rPr>
              <a:t>SOME </a:t>
            </a:r>
            <a:r>
              <a:rPr lang="en-US" sz="2000" dirty="0"/>
              <a:t>customers who are less price sensitive (HMG §3) </a:t>
            </a:r>
            <a:r>
              <a:rPr lang="en-US" sz="1400" i="1" dirty="0">
                <a:solidFill>
                  <a:srgbClr val="00B0F0"/>
                </a:solidFill>
              </a:rPr>
              <a:t>(pp.779-80)</a:t>
            </a:r>
            <a:endParaRPr lang="en-US" sz="2000" i="1" dirty="0">
              <a:solidFill>
                <a:srgbClr val="00B0F0"/>
              </a:solidFill>
            </a:endParaRPr>
          </a:p>
          <a:p>
            <a:pPr indent="-182880">
              <a:spcBef>
                <a:spcPts val="1200"/>
              </a:spcBef>
              <a:defRPr/>
            </a:pPr>
            <a:r>
              <a:rPr lang="en-US" sz="2400" dirty="0"/>
              <a:t>Non-uniform SSNIPs can lead to narrower markets, called “price discrimination markets” </a:t>
            </a:r>
            <a:r>
              <a:rPr lang="en-US" sz="1800" i="1" dirty="0">
                <a:solidFill>
                  <a:srgbClr val="00B0F0"/>
                </a:solidFill>
              </a:rPr>
              <a:t>(pp.779-80)</a:t>
            </a:r>
            <a:endParaRPr lang="en-US" sz="2400" i="1" dirty="0">
              <a:solidFill>
                <a:srgbClr val="00B0F0"/>
              </a:solidFill>
            </a:endParaRPr>
          </a:p>
          <a:p>
            <a:pPr marL="0" indent="0">
              <a:buNone/>
            </a:pPr>
            <a:endParaRPr lang="en-US" sz="2400" dirty="0"/>
          </a:p>
        </p:txBody>
      </p:sp>
      <p:sp>
        <p:nvSpPr>
          <p:cNvPr id="4" name="Slide Number Placeholder 3">
            <a:extLst>
              <a:ext uri="{FF2B5EF4-FFF2-40B4-BE49-F238E27FC236}">
                <a16:creationId xmlns:a16="http://schemas.microsoft.com/office/drawing/2014/main" id="{8CB8344A-B52B-4A3F-90DB-AC27ED339BFB}"/>
              </a:ext>
            </a:extLst>
          </p:cNvPr>
          <p:cNvSpPr>
            <a:spLocks noGrp="1"/>
          </p:cNvSpPr>
          <p:nvPr>
            <p:ph type="sldNum" sz="quarter" idx="12"/>
          </p:nvPr>
        </p:nvSpPr>
        <p:spPr/>
        <p:txBody>
          <a:bodyPr/>
          <a:lstStyle/>
          <a:p>
            <a:fld id="{A3FA0A93-60EE-4E9D-852F-604094E61050}" type="slidenum">
              <a:rPr lang="en-US" smtClean="0"/>
              <a:t>19</a:t>
            </a:fld>
            <a:endParaRPr lang="en-US"/>
          </a:p>
        </p:txBody>
      </p:sp>
    </p:spTree>
    <p:extLst>
      <p:ext uri="{BB962C8B-B14F-4D97-AF65-F5344CB8AC3E}">
        <p14:creationId xmlns:p14="http://schemas.microsoft.com/office/powerpoint/2010/main" val="3033215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044F5-1BF2-4ECB-BA11-A612E30EE914}"/>
              </a:ext>
            </a:extLst>
          </p:cNvPr>
          <p:cNvSpPr>
            <a:spLocks noGrp="1"/>
          </p:cNvSpPr>
          <p:nvPr>
            <p:ph type="title"/>
          </p:nvPr>
        </p:nvSpPr>
        <p:spPr/>
        <p:txBody>
          <a:bodyPr/>
          <a:lstStyle/>
          <a:p>
            <a:pPr algn="ctr"/>
            <a:r>
              <a:rPr lang="en-US" dirty="0"/>
              <a:t>Cluster Markets</a:t>
            </a:r>
          </a:p>
        </p:txBody>
      </p:sp>
      <p:sp>
        <p:nvSpPr>
          <p:cNvPr id="3" name="Text Placeholder 2">
            <a:extLst>
              <a:ext uri="{FF2B5EF4-FFF2-40B4-BE49-F238E27FC236}">
                <a16:creationId xmlns:a16="http://schemas.microsoft.com/office/drawing/2014/main" id="{0FFE7FEC-D68A-4CEB-8297-CD9DF404B97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8FB44BE-8D62-4AAF-87D8-B1FB1D83C063}"/>
              </a:ext>
            </a:extLst>
          </p:cNvPr>
          <p:cNvSpPr>
            <a:spLocks noGrp="1"/>
          </p:cNvSpPr>
          <p:nvPr>
            <p:ph type="sldNum" sz="quarter" idx="12"/>
          </p:nvPr>
        </p:nvSpPr>
        <p:spPr/>
        <p:txBody>
          <a:bodyPr/>
          <a:lstStyle/>
          <a:p>
            <a:fld id="{A3FA0A93-60EE-4E9D-852F-604094E61050}" type="slidenum">
              <a:rPr lang="en-US" smtClean="0"/>
              <a:t>2</a:t>
            </a:fld>
            <a:endParaRPr lang="en-US"/>
          </a:p>
        </p:txBody>
      </p:sp>
    </p:spTree>
    <p:extLst>
      <p:ext uri="{BB962C8B-B14F-4D97-AF65-F5344CB8AC3E}">
        <p14:creationId xmlns:p14="http://schemas.microsoft.com/office/powerpoint/2010/main" val="1252316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7AD66-7CBC-4A8B-A27C-5A6A1640071D}"/>
              </a:ext>
            </a:extLst>
          </p:cNvPr>
          <p:cNvSpPr>
            <a:spLocks noGrp="1"/>
          </p:cNvSpPr>
          <p:nvPr>
            <p:ph type="title"/>
          </p:nvPr>
        </p:nvSpPr>
        <p:spPr>
          <a:xfrm>
            <a:off x="838200" y="365125"/>
            <a:ext cx="10832184" cy="1325563"/>
          </a:xfrm>
        </p:spPr>
        <p:txBody>
          <a:bodyPr/>
          <a:lstStyle/>
          <a:p>
            <a:r>
              <a:rPr lang="en-US" dirty="0"/>
              <a:t>Many Examples in Theory and Practice of Targeted Customer (“Price Discrimination”) Markets (§ 4.1.4)</a:t>
            </a:r>
            <a:endParaRPr lang="en-US" i="1" dirty="0">
              <a:solidFill>
                <a:srgbClr val="00B0F0"/>
              </a:solidFill>
            </a:endParaRPr>
          </a:p>
        </p:txBody>
      </p:sp>
      <p:sp>
        <p:nvSpPr>
          <p:cNvPr id="3" name="Content Placeholder 2">
            <a:extLst>
              <a:ext uri="{FF2B5EF4-FFF2-40B4-BE49-F238E27FC236}">
                <a16:creationId xmlns:a16="http://schemas.microsoft.com/office/drawing/2014/main" id="{89215DBE-AB9F-4185-A560-FA6769FB57E3}"/>
              </a:ext>
            </a:extLst>
          </p:cNvPr>
          <p:cNvSpPr>
            <a:spLocks noGrp="1"/>
          </p:cNvSpPr>
          <p:nvPr>
            <p:ph idx="1"/>
          </p:nvPr>
        </p:nvSpPr>
        <p:spPr>
          <a:xfrm>
            <a:off x="838200" y="1777429"/>
            <a:ext cx="10515600" cy="4399534"/>
          </a:xfrm>
        </p:spPr>
        <p:txBody>
          <a:bodyPr>
            <a:normAutofit/>
          </a:bodyPr>
          <a:lstStyle/>
          <a:p>
            <a:pPr indent="-182880">
              <a:spcBef>
                <a:spcPts val="1200"/>
              </a:spcBef>
              <a:defRPr/>
            </a:pPr>
            <a:r>
              <a:rPr lang="en-US" sz="2000" i="1" dirty="0"/>
              <a:t>Staples I </a:t>
            </a:r>
            <a:r>
              <a:rPr lang="en-US" sz="2000" dirty="0"/>
              <a:t>assumed price increases only for </a:t>
            </a:r>
            <a:r>
              <a:rPr lang="en-US" sz="2000" dirty="0">
                <a:solidFill>
                  <a:srgbClr val="C00000"/>
                </a:solidFill>
              </a:rPr>
              <a:t>consumable office products, </a:t>
            </a:r>
            <a:r>
              <a:rPr lang="en-US" sz="2000" i="1" dirty="0">
                <a:solidFill>
                  <a:srgbClr val="C00000"/>
                </a:solidFill>
              </a:rPr>
              <a:t>not all products sold</a:t>
            </a:r>
          </a:p>
          <a:p>
            <a:pPr indent="-182880">
              <a:spcBef>
                <a:spcPts val="1200"/>
              </a:spcBef>
              <a:defRPr/>
            </a:pPr>
            <a:r>
              <a:rPr lang="en-US" sz="2000" i="1" dirty="0"/>
              <a:t>Staples II </a:t>
            </a:r>
            <a:r>
              <a:rPr lang="en-US" sz="2000" dirty="0"/>
              <a:t>assumed a narrower set of consumable office products; it did not include print services</a:t>
            </a:r>
          </a:p>
          <a:p>
            <a:pPr indent="-182880">
              <a:spcBef>
                <a:spcPts val="1200"/>
              </a:spcBef>
              <a:defRPr/>
            </a:pPr>
            <a:r>
              <a:rPr lang="en-US" sz="2000" dirty="0"/>
              <a:t>In </a:t>
            </a:r>
            <a:r>
              <a:rPr lang="en-US" sz="2000" dirty="0" err="1"/>
              <a:t>T-mobile</a:t>
            </a:r>
            <a:r>
              <a:rPr lang="en-US" sz="2000" dirty="0"/>
              <a:t>/Sprint, one issue was a possible </a:t>
            </a:r>
            <a:r>
              <a:rPr lang="en-US" sz="2000" i="1" dirty="0" err="1"/>
              <a:t>SSNIP</a:t>
            </a:r>
            <a:r>
              <a:rPr lang="en-US" sz="2000" i="1" dirty="0"/>
              <a:t> </a:t>
            </a:r>
            <a:r>
              <a:rPr lang="en-US" sz="2000" dirty="0"/>
              <a:t>applied only to </a:t>
            </a:r>
            <a:r>
              <a:rPr lang="en-US" sz="2000" dirty="0">
                <a:solidFill>
                  <a:srgbClr val="C00000"/>
                </a:solidFill>
              </a:rPr>
              <a:t>prepaid </a:t>
            </a:r>
            <a:r>
              <a:rPr lang="en-US" sz="2000" dirty="0"/>
              <a:t>(i.e., low credit score) customers </a:t>
            </a:r>
          </a:p>
          <a:p>
            <a:r>
              <a:rPr lang="en-US" sz="2000" dirty="0"/>
              <a:t>Merged rental car company could raise prices on </a:t>
            </a:r>
            <a:r>
              <a:rPr lang="en-US" sz="2000" dirty="0">
                <a:solidFill>
                  <a:srgbClr val="C00000"/>
                </a:solidFill>
              </a:rPr>
              <a:t>mid-week rentals </a:t>
            </a:r>
            <a:r>
              <a:rPr lang="en-US" sz="2000" dirty="0"/>
              <a:t>to target business renters</a:t>
            </a:r>
          </a:p>
          <a:p>
            <a:r>
              <a:rPr lang="en-US" sz="2000" dirty="0"/>
              <a:t>Glass jar manufacturers can target baby food producers, because of glass reputation for purity</a:t>
            </a:r>
          </a:p>
          <a:p>
            <a:r>
              <a:rPr lang="en-US" sz="2000" dirty="0"/>
              <a:t>Merged hospital could target emergency room patients because they are less likely to travel to distant hospitals to save money</a:t>
            </a:r>
          </a:p>
          <a:p>
            <a:r>
              <a:rPr lang="en-US" sz="2000" dirty="0"/>
              <a:t>Merged aluminum producers might raise prices of </a:t>
            </a:r>
            <a:r>
              <a:rPr lang="en-US" sz="2000" dirty="0">
                <a:solidFill>
                  <a:srgbClr val="C00000"/>
                </a:solidFill>
              </a:rPr>
              <a:t>“exposed” auto parts </a:t>
            </a:r>
            <a:r>
              <a:rPr lang="en-US" sz="2000" dirty="0"/>
              <a:t>(e.g., trunks and hoods), where steel is an inferior substitute</a:t>
            </a:r>
          </a:p>
          <a:p>
            <a:r>
              <a:rPr lang="en-US" sz="2000" dirty="0"/>
              <a:t>Markets with </a:t>
            </a:r>
            <a:r>
              <a:rPr lang="en-US" sz="2000" i="1" dirty="0">
                <a:solidFill>
                  <a:srgbClr val="C00000"/>
                </a:solidFill>
              </a:rPr>
              <a:t>individually negotiated prices </a:t>
            </a:r>
            <a:r>
              <a:rPr lang="en-US" sz="2000" dirty="0"/>
              <a:t>often are analyzed as price discrimination market (i.e., new automobiles; most intermediate/industrial products) </a:t>
            </a:r>
          </a:p>
        </p:txBody>
      </p:sp>
      <p:sp>
        <p:nvSpPr>
          <p:cNvPr id="4" name="Slide Number Placeholder 3">
            <a:extLst>
              <a:ext uri="{FF2B5EF4-FFF2-40B4-BE49-F238E27FC236}">
                <a16:creationId xmlns:a16="http://schemas.microsoft.com/office/drawing/2014/main" id="{8AE88F7D-C7E5-4639-9156-19E37BF2AB65}"/>
              </a:ext>
            </a:extLst>
          </p:cNvPr>
          <p:cNvSpPr>
            <a:spLocks noGrp="1"/>
          </p:cNvSpPr>
          <p:nvPr>
            <p:ph type="sldNum" sz="quarter" idx="12"/>
          </p:nvPr>
        </p:nvSpPr>
        <p:spPr/>
        <p:txBody>
          <a:bodyPr/>
          <a:lstStyle/>
          <a:p>
            <a:fld id="{A3FA0A93-60EE-4E9D-852F-604094E61050}" type="slidenum">
              <a:rPr lang="en-US" smtClean="0"/>
              <a:t>20</a:t>
            </a:fld>
            <a:endParaRPr lang="en-US"/>
          </a:p>
        </p:txBody>
      </p:sp>
    </p:spTree>
    <p:extLst>
      <p:ext uri="{BB962C8B-B14F-4D97-AF65-F5344CB8AC3E}">
        <p14:creationId xmlns:p14="http://schemas.microsoft.com/office/powerpoint/2010/main" val="2751378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9F483-EC85-4F5A-B75C-39B9A6CE0A10}"/>
              </a:ext>
            </a:extLst>
          </p:cNvPr>
          <p:cNvSpPr>
            <a:spLocks noGrp="1"/>
          </p:cNvSpPr>
          <p:nvPr>
            <p:ph type="title"/>
          </p:nvPr>
        </p:nvSpPr>
        <p:spPr/>
        <p:txBody>
          <a:bodyPr/>
          <a:lstStyle/>
          <a:p>
            <a:r>
              <a:rPr lang="en-US" dirty="0"/>
              <a:t>Targeted Customers in Negotiation Markets </a:t>
            </a:r>
            <a:r>
              <a:rPr lang="en-US" sz="2400" i="1" dirty="0">
                <a:solidFill>
                  <a:srgbClr val="00B0F0"/>
                </a:solidFill>
              </a:rPr>
              <a:t>(HMGs </a:t>
            </a:r>
            <a:r>
              <a:rPr lang="en-US" sz="2400" i="1" dirty="0">
                <a:solidFill>
                  <a:srgbClr val="00B0F0"/>
                </a:solidFill>
                <a:effectLst/>
                <a:latin typeface="Times New Roman" panose="02020603050405020304" pitchFamily="18" charset="0"/>
                <a:ea typeface="Times New Roman" panose="02020603050405020304" pitchFamily="18" charset="0"/>
              </a:rPr>
              <a:t>§ 4.1.4)</a:t>
            </a:r>
            <a:endParaRPr lang="en-US" i="1" dirty="0">
              <a:solidFill>
                <a:srgbClr val="00B0F0"/>
              </a:solidFill>
            </a:endParaRPr>
          </a:p>
        </p:txBody>
      </p:sp>
      <p:sp>
        <p:nvSpPr>
          <p:cNvPr id="3" name="Content Placeholder 2">
            <a:extLst>
              <a:ext uri="{FF2B5EF4-FFF2-40B4-BE49-F238E27FC236}">
                <a16:creationId xmlns:a16="http://schemas.microsoft.com/office/drawing/2014/main" id="{824E09DC-0D8B-4170-BE24-D208F92E8D98}"/>
              </a:ext>
            </a:extLst>
          </p:cNvPr>
          <p:cNvSpPr>
            <a:spLocks noGrp="1"/>
          </p:cNvSpPr>
          <p:nvPr>
            <p:ph idx="1"/>
          </p:nvPr>
        </p:nvSpPr>
        <p:spPr>
          <a:xfrm>
            <a:off x="591620" y="1507126"/>
            <a:ext cx="10515600" cy="4351338"/>
          </a:xfrm>
        </p:spPr>
        <p:txBody>
          <a:bodyPr>
            <a:normAutofit fontScale="92500" lnSpcReduction="10000"/>
          </a:bodyPr>
          <a:lstStyle/>
          <a:p>
            <a:r>
              <a:rPr lang="en-US" dirty="0"/>
              <a:t>Intermediate goods (B2B) prices by large companies are commonly reached through individualized bilateral negotiations </a:t>
            </a:r>
          </a:p>
          <a:p>
            <a:pPr lvl="1"/>
            <a:r>
              <a:rPr lang="en-US" dirty="0"/>
              <a:t>Maybe as simple as negotiating the discount off list price</a:t>
            </a:r>
          </a:p>
          <a:p>
            <a:pPr lvl="1"/>
            <a:r>
              <a:rPr lang="en-US" dirty="0"/>
              <a:t>This can lead to ubiquitous price discrimination </a:t>
            </a:r>
          </a:p>
          <a:p>
            <a:r>
              <a:rPr lang="en-US" dirty="0"/>
              <a:t>This implies that the relevant market can be a single customer.</a:t>
            </a:r>
          </a:p>
          <a:p>
            <a:r>
              <a:rPr lang="en-US" i="1" dirty="0">
                <a:solidFill>
                  <a:srgbClr val="C00000"/>
                </a:solidFill>
              </a:rPr>
              <a:t>Does this mean that the merger could violate the Clayton Act because only </a:t>
            </a:r>
            <a:br>
              <a:rPr lang="en-US" i="1" dirty="0">
                <a:solidFill>
                  <a:srgbClr val="C00000"/>
                </a:solidFill>
              </a:rPr>
            </a:br>
            <a:r>
              <a:rPr lang="en-US" i="1" dirty="0">
                <a:solidFill>
                  <a:srgbClr val="C00000"/>
                </a:solidFill>
              </a:rPr>
              <a:t>a single customer is harmed?</a:t>
            </a:r>
          </a:p>
          <a:p>
            <a:pPr lvl="1"/>
            <a:r>
              <a:rPr lang="en-US" dirty="0"/>
              <a:t>Enjoin a multi-billion-dollar deal because of harm to only a few customers?</a:t>
            </a:r>
          </a:p>
          <a:p>
            <a:pPr lvl="1"/>
            <a:r>
              <a:rPr lang="en-US" dirty="0"/>
              <a:t>Particularly problematical if there are efficiencies that would benefit the other customers</a:t>
            </a:r>
          </a:p>
          <a:p>
            <a:r>
              <a:rPr lang="en-US" dirty="0"/>
              <a:t>So Agencies generally focus on potential harm to a </a:t>
            </a:r>
            <a:r>
              <a:rPr lang="en-US" dirty="0">
                <a:solidFill>
                  <a:srgbClr val="C00000"/>
                </a:solidFill>
              </a:rPr>
              <a:t>significant group </a:t>
            </a:r>
            <a:r>
              <a:rPr lang="en-US" dirty="0"/>
              <a:t>of customers</a:t>
            </a:r>
          </a:p>
        </p:txBody>
      </p:sp>
      <p:sp>
        <p:nvSpPr>
          <p:cNvPr id="4" name="Slide Number Placeholder 3">
            <a:extLst>
              <a:ext uri="{FF2B5EF4-FFF2-40B4-BE49-F238E27FC236}">
                <a16:creationId xmlns:a16="http://schemas.microsoft.com/office/drawing/2014/main" id="{20218935-761C-4F8A-A980-BDA9058FE5AE}"/>
              </a:ext>
            </a:extLst>
          </p:cNvPr>
          <p:cNvSpPr>
            <a:spLocks noGrp="1"/>
          </p:cNvSpPr>
          <p:nvPr>
            <p:ph type="sldNum" sz="quarter" idx="12"/>
          </p:nvPr>
        </p:nvSpPr>
        <p:spPr/>
        <p:txBody>
          <a:bodyPr/>
          <a:lstStyle/>
          <a:p>
            <a:fld id="{A3FA0A93-60EE-4E9D-852F-604094E61050}" type="slidenum">
              <a:rPr lang="en-US" smtClean="0"/>
              <a:t>21</a:t>
            </a:fld>
            <a:endParaRPr lang="en-US"/>
          </a:p>
        </p:txBody>
      </p:sp>
    </p:spTree>
    <p:extLst>
      <p:ext uri="{BB962C8B-B14F-4D97-AF65-F5344CB8AC3E}">
        <p14:creationId xmlns:p14="http://schemas.microsoft.com/office/powerpoint/2010/main" val="990732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3F5D4-6D31-40D9-8DC9-6239C66FE4DF}"/>
              </a:ext>
            </a:extLst>
          </p:cNvPr>
          <p:cNvSpPr>
            <a:spLocks noGrp="1"/>
          </p:cNvSpPr>
          <p:nvPr>
            <p:ph type="title"/>
          </p:nvPr>
        </p:nvSpPr>
        <p:spPr/>
        <p:txBody>
          <a:bodyPr/>
          <a:lstStyle/>
          <a:p>
            <a:r>
              <a:rPr lang="en-US" dirty="0"/>
              <a:t>Targeted Customers in Negotiation Markets: Recent Cases</a:t>
            </a:r>
          </a:p>
        </p:txBody>
      </p:sp>
      <p:sp>
        <p:nvSpPr>
          <p:cNvPr id="3" name="Content Placeholder 2">
            <a:extLst>
              <a:ext uri="{FF2B5EF4-FFF2-40B4-BE49-F238E27FC236}">
                <a16:creationId xmlns:a16="http://schemas.microsoft.com/office/drawing/2014/main" id="{8F7985BE-1B9B-413A-A317-53F094043E72}"/>
              </a:ext>
            </a:extLst>
          </p:cNvPr>
          <p:cNvSpPr>
            <a:spLocks noGrp="1"/>
          </p:cNvSpPr>
          <p:nvPr>
            <p:ph idx="1"/>
          </p:nvPr>
        </p:nvSpPr>
        <p:spPr>
          <a:xfrm>
            <a:off x="404567" y="1552247"/>
            <a:ext cx="10515600" cy="4940627"/>
          </a:xfrm>
        </p:spPr>
        <p:txBody>
          <a:bodyPr>
            <a:normAutofit fontScale="85000" lnSpcReduction="10000"/>
          </a:bodyPr>
          <a:lstStyle/>
          <a:p>
            <a:pPr lvl="1"/>
            <a:r>
              <a:rPr lang="en-US" b="1" i="1" u="sng" dirty="0">
                <a:solidFill>
                  <a:srgbClr val="C00000"/>
                </a:solidFill>
              </a:rPr>
              <a:t>Sysco/U.S. Foods</a:t>
            </a:r>
            <a:r>
              <a:rPr lang="en-US" b="1" dirty="0">
                <a:solidFill>
                  <a:srgbClr val="C00000"/>
                </a:solidFill>
              </a:rPr>
              <a:t>:</a:t>
            </a:r>
            <a:r>
              <a:rPr lang="en-US" b="1" i="1" dirty="0">
                <a:solidFill>
                  <a:srgbClr val="C00000"/>
                </a:solidFill>
              </a:rPr>
              <a:t> </a:t>
            </a:r>
            <a:r>
              <a:rPr lang="en-US" dirty="0"/>
              <a:t>“Broadline distributors must offer a particular kind of ‘product’—a cluster of goods and services that can be delivered across a broad geographic area—to compete for national customers. </a:t>
            </a:r>
            <a:r>
              <a:rPr lang="en-US" b="1" dirty="0">
                <a:solidFill>
                  <a:srgbClr val="0070C0"/>
                </a:solidFill>
              </a:rPr>
              <a:t>In that sense, the customer’s requirements operate to define the product offering itself</a:t>
            </a:r>
            <a:r>
              <a:rPr lang="en-US" dirty="0">
                <a:solidFill>
                  <a:srgbClr val="0070C0"/>
                </a:solidFill>
              </a:rPr>
              <a:t>.” </a:t>
            </a:r>
          </a:p>
          <a:p>
            <a:pPr marL="457200" lvl="1" indent="0">
              <a:buNone/>
            </a:pPr>
            <a:endParaRPr lang="en-US" dirty="0"/>
          </a:p>
          <a:p>
            <a:pPr lvl="1"/>
            <a:r>
              <a:rPr lang="en-US" b="1" i="1" u="sng" dirty="0">
                <a:solidFill>
                  <a:srgbClr val="C00000"/>
                </a:solidFill>
              </a:rPr>
              <a:t>Staples/Office Depot (Staples II)</a:t>
            </a:r>
            <a:r>
              <a:rPr lang="en-US" b="1" dirty="0">
                <a:solidFill>
                  <a:srgbClr val="C00000"/>
                </a:solidFill>
              </a:rPr>
              <a:t>:</a:t>
            </a:r>
            <a:r>
              <a:rPr lang="en-US" b="1" i="1" dirty="0">
                <a:solidFill>
                  <a:srgbClr val="C00000"/>
                </a:solidFill>
              </a:rPr>
              <a:t> </a:t>
            </a:r>
            <a:r>
              <a:rPr lang="en-US" dirty="0"/>
              <a:t>The nature of how business-to-business customers operate, “including the services they demand, supports a finding that they are a targeted customer market for procurement of consumable office supplies. </a:t>
            </a:r>
            <a:r>
              <a:rPr lang="en-US" b="1" dirty="0">
                <a:solidFill>
                  <a:srgbClr val="0070C0"/>
                </a:solidFill>
              </a:rPr>
              <a:t>There is overwhelming evidence in this case that large [business-to-business] customers constitute a market that Defendants could target for price increases if they are allowed to merge.” </a:t>
            </a:r>
          </a:p>
          <a:p>
            <a:pPr marL="457200" lvl="1" indent="0">
              <a:buNone/>
            </a:pPr>
            <a:endParaRPr lang="en-US" u="sng" dirty="0"/>
          </a:p>
          <a:p>
            <a:pPr lvl="1"/>
            <a:r>
              <a:rPr lang="en-US" b="1" i="1" u="sng" dirty="0">
                <a:solidFill>
                  <a:srgbClr val="C00000"/>
                </a:solidFill>
              </a:rPr>
              <a:t>Anthem/Cigna</a:t>
            </a:r>
            <a:r>
              <a:rPr lang="en-US" b="1" dirty="0">
                <a:solidFill>
                  <a:srgbClr val="C00000"/>
                </a:solidFill>
              </a:rPr>
              <a:t>:</a:t>
            </a:r>
            <a:r>
              <a:rPr lang="en-US" b="1" i="1" dirty="0">
                <a:solidFill>
                  <a:srgbClr val="C00000"/>
                </a:solidFill>
              </a:rPr>
              <a:t> </a:t>
            </a:r>
            <a:r>
              <a:rPr lang="en-US" dirty="0"/>
              <a:t>“National accounts require carriers that can supply in-network providers in all of the locations where their employees live, work, and travel . . . Both Anthem and Cigna have established separate profit and loss centers for national accounts, with their own executives and separate marketing, sales, customers relations and underwriting teams . . . </a:t>
            </a:r>
            <a:r>
              <a:rPr lang="en-US" b="1" dirty="0">
                <a:solidFill>
                  <a:srgbClr val="0070C0"/>
                </a:solidFill>
              </a:rPr>
              <a:t>Thus, the evidence strongly supports the conclusion that national account customers are a distinct subset of the health insurance market, with needs that differentiate them from employers on the smaller end of the group spectrum.”</a:t>
            </a:r>
            <a:r>
              <a:rPr lang="en-US" b="1" dirty="0">
                <a:solidFill>
                  <a:srgbClr val="C00000"/>
                </a:solidFill>
              </a:rPr>
              <a:t> </a:t>
            </a:r>
            <a:endParaRPr lang="en-US" u="sng" dirty="0">
              <a:solidFill>
                <a:srgbClr val="C00000"/>
              </a:solidFill>
            </a:endParaRPr>
          </a:p>
          <a:p>
            <a:pPr marL="0" indent="0">
              <a:buNone/>
            </a:pPr>
            <a:endParaRPr lang="en-US" dirty="0"/>
          </a:p>
        </p:txBody>
      </p:sp>
      <p:sp>
        <p:nvSpPr>
          <p:cNvPr id="4" name="Slide Number Placeholder 3">
            <a:extLst>
              <a:ext uri="{FF2B5EF4-FFF2-40B4-BE49-F238E27FC236}">
                <a16:creationId xmlns:a16="http://schemas.microsoft.com/office/drawing/2014/main" id="{2E807B13-FDF1-45EC-956A-BB9203E581AD}"/>
              </a:ext>
            </a:extLst>
          </p:cNvPr>
          <p:cNvSpPr>
            <a:spLocks noGrp="1"/>
          </p:cNvSpPr>
          <p:nvPr>
            <p:ph type="sldNum" sz="quarter" idx="12"/>
          </p:nvPr>
        </p:nvSpPr>
        <p:spPr/>
        <p:txBody>
          <a:bodyPr/>
          <a:lstStyle/>
          <a:p>
            <a:fld id="{A3FA0A93-60EE-4E9D-852F-604094E61050}" type="slidenum">
              <a:rPr lang="en-US" smtClean="0"/>
              <a:t>22</a:t>
            </a:fld>
            <a:endParaRPr lang="en-US"/>
          </a:p>
        </p:txBody>
      </p:sp>
    </p:spTree>
    <p:extLst>
      <p:ext uri="{BB962C8B-B14F-4D97-AF65-F5344CB8AC3E}">
        <p14:creationId xmlns:p14="http://schemas.microsoft.com/office/powerpoint/2010/main" val="2682730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134359"/>
            <a:ext cx="11045717" cy="670722"/>
          </a:xfrm>
        </p:spPr>
        <p:txBody>
          <a:bodyPr/>
          <a:lstStyle/>
          <a:p>
            <a:r>
              <a:rPr lang="en-US" sz="3200" b="0" dirty="0"/>
              <a:t>Further Analysis of Examples in Litigation</a:t>
            </a:r>
          </a:p>
        </p:txBody>
      </p:sp>
      <p:sp>
        <p:nvSpPr>
          <p:cNvPr id="3" name="Text Placeholder 2"/>
          <p:cNvSpPr>
            <a:spLocks noGrp="1"/>
          </p:cNvSpPr>
          <p:nvPr>
            <p:ph type="body" sz="quarter" idx="10"/>
          </p:nvPr>
        </p:nvSpPr>
        <p:spPr>
          <a:xfrm>
            <a:off x="271244" y="1191237"/>
            <a:ext cx="11328400" cy="5294404"/>
          </a:xfrm>
        </p:spPr>
        <p:txBody>
          <a:bodyPr>
            <a:normAutofit lnSpcReduction="10000"/>
          </a:bodyPr>
          <a:lstStyle/>
          <a:p>
            <a:pPr lvl="1">
              <a:spcBef>
                <a:spcPts val="800"/>
              </a:spcBef>
            </a:pPr>
            <a:r>
              <a:rPr lang="en-US" dirty="0">
                <a:solidFill>
                  <a:srgbClr val="C00000"/>
                </a:solidFill>
              </a:rPr>
              <a:t>Despite the presence of many regional and local suppliers, the courts in Anthem, Staples and Sysco found that only a few companies could satisfy the specialized needs of “national” or “large” customers.</a:t>
            </a:r>
          </a:p>
          <a:p>
            <a:pPr lvl="1">
              <a:spcBef>
                <a:spcPts val="800"/>
              </a:spcBef>
            </a:pPr>
            <a:r>
              <a:rPr lang="en-US" dirty="0">
                <a:solidFill>
                  <a:srgbClr val="C00000"/>
                </a:solidFill>
              </a:rPr>
              <a:t>The courts have accepted arbitrary size parameters</a:t>
            </a:r>
            <a:r>
              <a:rPr lang="en-US" dirty="0"/>
              <a:t>, despite evidence that smaller customers shared similar specialized needs:</a:t>
            </a:r>
          </a:p>
          <a:p>
            <a:pPr lvl="2">
              <a:spcBef>
                <a:spcPts val="800"/>
              </a:spcBef>
            </a:pPr>
            <a:r>
              <a:rPr lang="en-US" i="1" dirty="0"/>
              <a:t>Anthem</a:t>
            </a:r>
            <a:r>
              <a:rPr lang="en-US" dirty="0"/>
              <a:t>: “national” customers with more than 5,000 employees;</a:t>
            </a:r>
          </a:p>
          <a:p>
            <a:pPr lvl="2">
              <a:spcBef>
                <a:spcPts val="800"/>
              </a:spcBef>
            </a:pPr>
            <a:r>
              <a:rPr lang="en-US" i="1" dirty="0"/>
              <a:t>Staples</a:t>
            </a:r>
            <a:r>
              <a:rPr lang="en-US" dirty="0"/>
              <a:t>: customers purchasing more than $1 million of office supplies a year; and</a:t>
            </a:r>
          </a:p>
          <a:p>
            <a:pPr lvl="2">
              <a:spcBef>
                <a:spcPts val="800"/>
              </a:spcBef>
            </a:pPr>
            <a:r>
              <a:rPr lang="en-US" i="1" dirty="0"/>
              <a:t>Sysco</a:t>
            </a:r>
            <a:r>
              <a:rPr lang="en-US" dirty="0"/>
              <a:t>: customers with national needs such as group purchasing organizations, foodservice management companies, hospitality chains, restaurant groups, and government agencies. </a:t>
            </a:r>
          </a:p>
          <a:p>
            <a:pPr lvl="1">
              <a:spcBef>
                <a:spcPts val="800"/>
              </a:spcBef>
            </a:pPr>
            <a:r>
              <a:rPr lang="en-US" dirty="0">
                <a:solidFill>
                  <a:srgbClr val="C00000"/>
                </a:solidFill>
              </a:rPr>
              <a:t>The courts have accepted the proposed markets, </a:t>
            </a:r>
            <a:r>
              <a:rPr lang="en-US" b="1" dirty="0">
                <a:solidFill>
                  <a:srgbClr val="C00000"/>
                </a:solidFill>
              </a:rPr>
              <a:t>even though they constitute a small percentage of the merging firms’ business.</a:t>
            </a:r>
            <a:endParaRPr lang="en-US" b="1" dirty="0"/>
          </a:p>
          <a:p>
            <a:pPr lvl="1">
              <a:spcBef>
                <a:spcPts val="800"/>
              </a:spcBef>
            </a:pPr>
            <a:r>
              <a:rPr lang="en-US" dirty="0"/>
              <a:t>Persuasive customer testimony has supported the agencies’ expert testimony</a:t>
            </a:r>
          </a:p>
          <a:p>
            <a:pPr lvl="2">
              <a:spcBef>
                <a:spcPts val="800"/>
              </a:spcBef>
            </a:pPr>
            <a:r>
              <a:rPr lang="en-US" dirty="0"/>
              <a:t>“Parade of witnesses” supported DOJ’s theory in Anthem.</a:t>
            </a:r>
          </a:p>
          <a:p>
            <a:pPr lvl="2">
              <a:spcBef>
                <a:spcPts val="800"/>
              </a:spcBef>
            </a:pPr>
            <a:r>
              <a:rPr lang="en-US" dirty="0"/>
              <a:t>Household names, including McDonalds and BestBuy, convinced the judge in </a:t>
            </a:r>
            <a:r>
              <a:rPr lang="en-US" i="1" dirty="0"/>
              <a:t>Staples/Office Depot</a:t>
            </a:r>
            <a:r>
              <a:rPr lang="en-US" dirty="0"/>
              <a:t> that no other suppliers could satisfy their specialized needs.</a:t>
            </a:r>
          </a:p>
          <a:p>
            <a:pPr marL="283464" lvl="2" indent="0">
              <a:spcBef>
                <a:spcPts val="800"/>
              </a:spcBef>
              <a:buNone/>
            </a:pPr>
            <a:endParaRPr lang="en-US" sz="2400" dirty="0"/>
          </a:p>
          <a:p>
            <a:pPr lvl="1">
              <a:spcBef>
                <a:spcPts val="800"/>
              </a:spcBef>
            </a:pPr>
            <a:endParaRPr lang="en-US" sz="2800" dirty="0"/>
          </a:p>
        </p:txBody>
      </p:sp>
    </p:spTree>
    <p:extLst>
      <p:ext uri="{BB962C8B-B14F-4D97-AF65-F5344CB8AC3E}">
        <p14:creationId xmlns:p14="http://schemas.microsoft.com/office/powerpoint/2010/main" val="4190901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F1E63-D6D4-4A9F-AE74-DCFCD40839A0}"/>
              </a:ext>
            </a:extLst>
          </p:cNvPr>
          <p:cNvSpPr>
            <a:spLocks noGrp="1"/>
          </p:cNvSpPr>
          <p:nvPr>
            <p:ph type="title"/>
          </p:nvPr>
        </p:nvSpPr>
        <p:spPr/>
        <p:txBody>
          <a:bodyPr>
            <a:normAutofit/>
          </a:bodyPr>
          <a:lstStyle/>
          <a:p>
            <a:r>
              <a:rPr lang="en-US" dirty="0"/>
              <a:t>Price Discrimination Markets Also Can Arise in </a:t>
            </a:r>
            <a:br>
              <a:rPr lang="en-US" dirty="0"/>
            </a:br>
            <a:r>
              <a:rPr lang="en-US" dirty="0"/>
              <a:t>Geographic Market Definition </a:t>
            </a:r>
          </a:p>
        </p:txBody>
      </p:sp>
      <p:sp>
        <p:nvSpPr>
          <p:cNvPr id="3" name="Content Placeholder 2">
            <a:extLst>
              <a:ext uri="{FF2B5EF4-FFF2-40B4-BE49-F238E27FC236}">
                <a16:creationId xmlns:a16="http://schemas.microsoft.com/office/drawing/2014/main" id="{1620A657-3524-4CFB-9A14-D91FA4A916B8}"/>
              </a:ext>
            </a:extLst>
          </p:cNvPr>
          <p:cNvSpPr>
            <a:spLocks noGrp="1"/>
          </p:cNvSpPr>
          <p:nvPr>
            <p:ph idx="1"/>
          </p:nvPr>
        </p:nvSpPr>
        <p:spPr>
          <a:xfrm>
            <a:off x="838200" y="1825625"/>
            <a:ext cx="10093503" cy="4351338"/>
          </a:xfrm>
        </p:spPr>
        <p:txBody>
          <a:bodyPr>
            <a:normAutofit/>
          </a:bodyPr>
          <a:lstStyle/>
          <a:p>
            <a:r>
              <a:rPr lang="en-US" sz="2400" dirty="0"/>
              <a:t>Competition sometimes is limited by distance </a:t>
            </a:r>
          </a:p>
          <a:p>
            <a:pPr lvl="1"/>
            <a:r>
              <a:rPr lang="en-US" sz="2000" dirty="0"/>
              <a:t>Heavy products like concrete or asphalt</a:t>
            </a:r>
          </a:p>
          <a:p>
            <a:pPr lvl="1"/>
            <a:r>
              <a:rPr lang="en-US" sz="2000" dirty="0"/>
              <a:t>Product with significant transportation costs </a:t>
            </a:r>
          </a:p>
          <a:p>
            <a:r>
              <a:rPr lang="en-US" sz="2400" dirty="0"/>
              <a:t>Producers may be able to charge higher prices to customers that lack good alternatives.  </a:t>
            </a:r>
          </a:p>
          <a:p>
            <a:pPr marL="0" indent="0">
              <a:buNone/>
            </a:pPr>
            <a:endParaRPr lang="en-US" sz="2400" dirty="0"/>
          </a:p>
          <a:p>
            <a:endParaRPr lang="en-US" sz="2400" dirty="0"/>
          </a:p>
        </p:txBody>
      </p:sp>
      <p:sp>
        <p:nvSpPr>
          <p:cNvPr id="4" name="Slide Number Placeholder 3">
            <a:extLst>
              <a:ext uri="{FF2B5EF4-FFF2-40B4-BE49-F238E27FC236}">
                <a16:creationId xmlns:a16="http://schemas.microsoft.com/office/drawing/2014/main" id="{4986614E-A6F5-43B7-A1DB-4B06CAC03409}"/>
              </a:ext>
            </a:extLst>
          </p:cNvPr>
          <p:cNvSpPr>
            <a:spLocks noGrp="1"/>
          </p:cNvSpPr>
          <p:nvPr>
            <p:ph type="sldNum" sz="quarter" idx="12"/>
          </p:nvPr>
        </p:nvSpPr>
        <p:spPr/>
        <p:txBody>
          <a:bodyPr/>
          <a:lstStyle/>
          <a:p>
            <a:fld id="{A3FA0A93-60EE-4E9D-852F-604094E61050}" type="slidenum">
              <a:rPr lang="en-US" smtClean="0"/>
              <a:t>24</a:t>
            </a:fld>
            <a:endParaRPr lang="en-US"/>
          </a:p>
        </p:txBody>
      </p:sp>
      <p:sp>
        <p:nvSpPr>
          <p:cNvPr id="5" name="TextBox 4">
            <a:extLst>
              <a:ext uri="{FF2B5EF4-FFF2-40B4-BE49-F238E27FC236}">
                <a16:creationId xmlns:a16="http://schemas.microsoft.com/office/drawing/2014/main" id="{5EA017DF-B076-4099-8E08-F96BC28EAEE0}"/>
              </a:ext>
            </a:extLst>
          </p:cNvPr>
          <p:cNvSpPr txBox="1"/>
          <p:nvPr/>
        </p:nvSpPr>
        <p:spPr>
          <a:xfrm>
            <a:off x="8107187" y="4996835"/>
            <a:ext cx="2159330" cy="646331"/>
          </a:xfrm>
          <a:prstGeom prst="rect">
            <a:avLst/>
          </a:prstGeom>
          <a:noFill/>
        </p:spPr>
        <p:txBody>
          <a:bodyPr wrap="square" rtlCol="0">
            <a:spAutoFit/>
          </a:bodyPr>
          <a:lstStyle/>
          <a:p>
            <a:r>
              <a:rPr lang="en-US" b="1" dirty="0"/>
              <a:t>Firm B</a:t>
            </a:r>
          </a:p>
          <a:p>
            <a:r>
              <a:rPr lang="en-US" b="1" dirty="0"/>
              <a:t>Cost = $100</a:t>
            </a:r>
          </a:p>
        </p:txBody>
      </p:sp>
      <p:sp>
        <p:nvSpPr>
          <p:cNvPr id="6" name="TextBox 5">
            <a:extLst>
              <a:ext uri="{FF2B5EF4-FFF2-40B4-BE49-F238E27FC236}">
                <a16:creationId xmlns:a16="http://schemas.microsoft.com/office/drawing/2014/main" id="{E3588745-B7CC-4964-B93A-044D1517FBF6}"/>
              </a:ext>
            </a:extLst>
          </p:cNvPr>
          <p:cNvSpPr txBox="1"/>
          <p:nvPr/>
        </p:nvSpPr>
        <p:spPr>
          <a:xfrm>
            <a:off x="5093810" y="3990039"/>
            <a:ext cx="1263721" cy="1200329"/>
          </a:xfrm>
          <a:prstGeom prst="rect">
            <a:avLst/>
          </a:prstGeom>
          <a:noFill/>
          <a:ln w="19050">
            <a:solidFill>
              <a:srgbClr val="0070C0"/>
            </a:solidFill>
          </a:ln>
        </p:spPr>
        <p:txBody>
          <a:bodyPr wrap="square" rtlCol="0">
            <a:spAutoFit/>
          </a:bodyPr>
          <a:lstStyle/>
          <a:p>
            <a:r>
              <a:rPr lang="en-US" b="1" dirty="0">
                <a:solidFill>
                  <a:srgbClr val="0070C0"/>
                </a:solidFill>
              </a:rPr>
              <a:t>Customers are located all along the road</a:t>
            </a:r>
          </a:p>
        </p:txBody>
      </p:sp>
      <p:sp>
        <p:nvSpPr>
          <p:cNvPr id="7" name="Oval 6">
            <a:extLst>
              <a:ext uri="{FF2B5EF4-FFF2-40B4-BE49-F238E27FC236}">
                <a16:creationId xmlns:a16="http://schemas.microsoft.com/office/drawing/2014/main" id="{DAF72A50-D4DE-42FC-A6F7-333390AE9601}"/>
              </a:ext>
            </a:extLst>
          </p:cNvPr>
          <p:cNvSpPr/>
          <p:nvPr/>
        </p:nvSpPr>
        <p:spPr>
          <a:xfrm>
            <a:off x="7884175" y="4654893"/>
            <a:ext cx="161039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0E2EF3E-F4DD-4DB4-B559-24E76A900415}"/>
              </a:ext>
            </a:extLst>
          </p:cNvPr>
          <p:cNvSpPr txBox="1"/>
          <p:nvPr/>
        </p:nvSpPr>
        <p:spPr>
          <a:xfrm>
            <a:off x="742493" y="5151894"/>
            <a:ext cx="1342034" cy="646331"/>
          </a:xfrm>
          <a:prstGeom prst="rect">
            <a:avLst/>
          </a:prstGeom>
          <a:noFill/>
        </p:spPr>
        <p:txBody>
          <a:bodyPr wrap="none" rtlCol="0">
            <a:spAutoFit/>
          </a:bodyPr>
          <a:lstStyle/>
          <a:p>
            <a:r>
              <a:rPr lang="en-US" b="1" dirty="0"/>
              <a:t>Firm A</a:t>
            </a:r>
          </a:p>
          <a:p>
            <a:r>
              <a:rPr lang="en-US" b="1" dirty="0"/>
              <a:t>Cost = $100</a:t>
            </a:r>
          </a:p>
        </p:txBody>
      </p:sp>
      <p:cxnSp>
        <p:nvCxnSpPr>
          <p:cNvPr id="9" name="Straight Arrow Connector 8">
            <a:extLst>
              <a:ext uri="{FF2B5EF4-FFF2-40B4-BE49-F238E27FC236}">
                <a16:creationId xmlns:a16="http://schemas.microsoft.com/office/drawing/2014/main" id="{B3DFC493-4DBC-4D21-ABB4-008780FA8166}"/>
              </a:ext>
            </a:extLst>
          </p:cNvPr>
          <p:cNvCxnSpPr>
            <a:cxnSpLocks/>
          </p:cNvCxnSpPr>
          <p:nvPr/>
        </p:nvCxnSpPr>
        <p:spPr>
          <a:xfrm flipH="1">
            <a:off x="2247411" y="5539314"/>
            <a:ext cx="5483629" cy="506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FCEFAD4-3D71-4599-94EA-AFF531CA8D11}"/>
              </a:ext>
            </a:extLst>
          </p:cNvPr>
          <p:cNvSpPr txBox="1"/>
          <p:nvPr/>
        </p:nvSpPr>
        <p:spPr>
          <a:xfrm>
            <a:off x="2861714" y="4001294"/>
            <a:ext cx="1855309" cy="1200329"/>
          </a:xfrm>
          <a:prstGeom prst="rect">
            <a:avLst/>
          </a:prstGeom>
          <a:noFill/>
          <a:ln w="19050">
            <a:solidFill>
              <a:schemeClr val="tx1"/>
            </a:solidFill>
          </a:ln>
        </p:spPr>
        <p:txBody>
          <a:bodyPr wrap="square" rtlCol="0">
            <a:spAutoFit/>
          </a:bodyPr>
          <a:lstStyle/>
          <a:p>
            <a:r>
              <a:rPr lang="en-US" b="1" dirty="0">
                <a:solidFill>
                  <a:srgbClr val="0070C0"/>
                </a:solidFill>
              </a:rPr>
              <a:t>Firms are 100 miles apart. Transport </a:t>
            </a:r>
          </a:p>
          <a:p>
            <a:r>
              <a:rPr lang="en-US" b="1" dirty="0">
                <a:solidFill>
                  <a:srgbClr val="0070C0"/>
                </a:solidFill>
              </a:rPr>
              <a:t>Costs =$1 /mile </a:t>
            </a:r>
          </a:p>
        </p:txBody>
      </p:sp>
      <p:sp>
        <p:nvSpPr>
          <p:cNvPr id="15" name="Oval 14">
            <a:extLst>
              <a:ext uri="{FF2B5EF4-FFF2-40B4-BE49-F238E27FC236}">
                <a16:creationId xmlns:a16="http://schemas.microsoft.com/office/drawing/2014/main" id="{BA8DAAC8-9B4A-4CB7-96C6-2BA4D376B66B}"/>
              </a:ext>
            </a:extLst>
          </p:cNvPr>
          <p:cNvSpPr/>
          <p:nvPr/>
        </p:nvSpPr>
        <p:spPr>
          <a:xfrm>
            <a:off x="636484" y="4839834"/>
            <a:ext cx="144804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DC572CC-F7F6-46E8-B62E-DD233E07E31E}"/>
              </a:ext>
            </a:extLst>
          </p:cNvPr>
          <p:cNvSpPr txBox="1"/>
          <p:nvPr/>
        </p:nvSpPr>
        <p:spPr>
          <a:xfrm>
            <a:off x="2071061" y="5674251"/>
            <a:ext cx="626372" cy="369332"/>
          </a:xfrm>
          <a:prstGeom prst="rect">
            <a:avLst/>
          </a:prstGeom>
          <a:noFill/>
        </p:spPr>
        <p:txBody>
          <a:bodyPr wrap="square" rtlCol="0">
            <a:spAutoFit/>
          </a:bodyPr>
          <a:lstStyle/>
          <a:p>
            <a:r>
              <a:rPr lang="en-US" b="1" dirty="0">
                <a:solidFill>
                  <a:srgbClr val="0070C0"/>
                </a:solidFill>
              </a:rPr>
              <a:t> 0</a:t>
            </a:r>
          </a:p>
        </p:txBody>
      </p:sp>
      <p:sp>
        <p:nvSpPr>
          <p:cNvPr id="26" name="TextBox 25">
            <a:extLst>
              <a:ext uri="{FF2B5EF4-FFF2-40B4-BE49-F238E27FC236}">
                <a16:creationId xmlns:a16="http://schemas.microsoft.com/office/drawing/2014/main" id="{0F137A23-66E7-4798-A99E-594C7D3153C4}"/>
              </a:ext>
            </a:extLst>
          </p:cNvPr>
          <p:cNvSpPr txBox="1"/>
          <p:nvPr/>
        </p:nvSpPr>
        <p:spPr>
          <a:xfrm>
            <a:off x="7257803" y="5655173"/>
            <a:ext cx="626372" cy="369332"/>
          </a:xfrm>
          <a:prstGeom prst="rect">
            <a:avLst/>
          </a:prstGeom>
          <a:noFill/>
        </p:spPr>
        <p:txBody>
          <a:bodyPr wrap="square" rtlCol="0">
            <a:spAutoFit/>
          </a:bodyPr>
          <a:lstStyle/>
          <a:p>
            <a:r>
              <a:rPr lang="en-US" b="1" dirty="0">
                <a:solidFill>
                  <a:srgbClr val="0070C0"/>
                </a:solidFill>
              </a:rPr>
              <a:t> 100</a:t>
            </a:r>
          </a:p>
        </p:txBody>
      </p:sp>
      <p:sp>
        <p:nvSpPr>
          <p:cNvPr id="28" name="TextBox 27">
            <a:extLst>
              <a:ext uri="{FF2B5EF4-FFF2-40B4-BE49-F238E27FC236}">
                <a16:creationId xmlns:a16="http://schemas.microsoft.com/office/drawing/2014/main" id="{AC28476A-7B70-4406-AE0C-6676C7ACC15A}"/>
              </a:ext>
            </a:extLst>
          </p:cNvPr>
          <p:cNvSpPr txBox="1"/>
          <p:nvPr/>
        </p:nvSpPr>
        <p:spPr>
          <a:xfrm>
            <a:off x="4561705" y="5700322"/>
            <a:ext cx="626372" cy="369332"/>
          </a:xfrm>
          <a:prstGeom prst="rect">
            <a:avLst/>
          </a:prstGeom>
          <a:noFill/>
        </p:spPr>
        <p:txBody>
          <a:bodyPr wrap="square" rtlCol="0">
            <a:spAutoFit/>
          </a:bodyPr>
          <a:lstStyle/>
          <a:p>
            <a:r>
              <a:rPr lang="en-US" b="1" dirty="0">
                <a:solidFill>
                  <a:srgbClr val="0070C0"/>
                </a:solidFill>
              </a:rPr>
              <a:t> 50</a:t>
            </a:r>
          </a:p>
        </p:txBody>
      </p:sp>
      <p:cxnSp>
        <p:nvCxnSpPr>
          <p:cNvPr id="30" name="Straight Connector 29">
            <a:extLst>
              <a:ext uri="{FF2B5EF4-FFF2-40B4-BE49-F238E27FC236}">
                <a16:creationId xmlns:a16="http://schemas.microsoft.com/office/drawing/2014/main" id="{F2D83646-DD96-4ECE-9A44-A552F02FFA23}"/>
              </a:ext>
            </a:extLst>
          </p:cNvPr>
          <p:cNvCxnSpPr>
            <a:endCxn id="28" idx="0"/>
          </p:cNvCxnSpPr>
          <p:nvPr/>
        </p:nvCxnSpPr>
        <p:spPr>
          <a:xfrm>
            <a:off x="4874891" y="5410151"/>
            <a:ext cx="0" cy="29017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868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F1E63-D6D4-4A9F-AE74-DCFCD40839A0}"/>
              </a:ext>
            </a:extLst>
          </p:cNvPr>
          <p:cNvSpPr>
            <a:spLocks noGrp="1"/>
          </p:cNvSpPr>
          <p:nvPr>
            <p:ph type="title"/>
          </p:nvPr>
        </p:nvSpPr>
        <p:spPr>
          <a:xfrm>
            <a:off x="467870" y="-41761"/>
            <a:ext cx="10515600" cy="1325563"/>
          </a:xfrm>
        </p:spPr>
        <p:txBody>
          <a:bodyPr/>
          <a:lstStyle/>
          <a:p>
            <a:r>
              <a:rPr lang="en-US" dirty="0"/>
              <a:t>Profit-Maximizing Spatial Price Discrimination</a:t>
            </a:r>
          </a:p>
        </p:txBody>
      </p:sp>
      <p:sp>
        <p:nvSpPr>
          <p:cNvPr id="3" name="Content Placeholder 2">
            <a:extLst>
              <a:ext uri="{FF2B5EF4-FFF2-40B4-BE49-F238E27FC236}">
                <a16:creationId xmlns:a16="http://schemas.microsoft.com/office/drawing/2014/main" id="{1620A657-3524-4CFB-9A14-D91FA4A916B8}"/>
              </a:ext>
            </a:extLst>
          </p:cNvPr>
          <p:cNvSpPr>
            <a:spLocks noGrp="1"/>
          </p:cNvSpPr>
          <p:nvPr>
            <p:ph idx="1"/>
          </p:nvPr>
        </p:nvSpPr>
        <p:spPr>
          <a:xfrm>
            <a:off x="592336" y="900181"/>
            <a:ext cx="10963179" cy="4351338"/>
          </a:xfrm>
        </p:spPr>
        <p:txBody>
          <a:bodyPr/>
          <a:lstStyle/>
          <a:p>
            <a:r>
              <a:rPr lang="en-US" sz="2400" b="1" i="1" dirty="0">
                <a:solidFill>
                  <a:srgbClr val="C00000"/>
                </a:solidFill>
              </a:rPr>
              <a:t>Charging higher prices to Firm A customers that lack good alternatives</a:t>
            </a:r>
          </a:p>
          <a:p>
            <a:pPr lvl="1"/>
            <a:r>
              <a:rPr lang="en-US" sz="2000" b="1" dirty="0"/>
              <a:t>A customer located a mile 0 (at Firm A) is highly vulnerable to Firm A raising price up to $200 </a:t>
            </a:r>
            <a:r>
              <a:rPr lang="en-US" sz="2000" i="1" dirty="0">
                <a:solidFill>
                  <a:srgbClr val="00B050"/>
                </a:solidFill>
              </a:rPr>
              <a:t>[ASSUME THAT FIRMS DELIVER TO CUSTOMERS]</a:t>
            </a:r>
          </a:p>
          <a:p>
            <a:pPr lvl="2"/>
            <a:r>
              <a:rPr lang="en-US" sz="1800" dirty="0"/>
              <a:t>Firm B’s cost of serving that customer is $200 (i.e., $100 production cost plus $100 transportation cost)</a:t>
            </a:r>
          </a:p>
          <a:p>
            <a:pPr lvl="2"/>
            <a:r>
              <a:rPr lang="en-US" b="1" i="1" dirty="0">
                <a:solidFill>
                  <a:srgbClr val="00B0F0"/>
                </a:solidFill>
              </a:rPr>
              <a:t>So Firm-A “limit price” is $200 </a:t>
            </a:r>
            <a:endParaRPr lang="en-US" sz="1600" b="1" i="1" dirty="0">
              <a:solidFill>
                <a:srgbClr val="00B0F0"/>
              </a:solidFill>
            </a:endParaRPr>
          </a:p>
          <a:p>
            <a:pPr lvl="1"/>
            <a:r>
              <a:rPr lang="en-US" sz="2000" b="1" dirty="0"/>
              <a:t>A customer located at mile 30 is less vulnerable, since Firm B cost is only $170. Firm-A can only charge a limit price of $170</a:t>
            </a:r>
          </a:p>
          <a:p>
            <a:pPr lvl="1"/>
            <a:r>
              <a:rPr lang="en-US" sz="2000" b="1" dirty="0"/>
              <a:t>But a customer located at mile 50 could only be charged $150</a:t>
            </a:r>
            <a:r>
              <a:rPr lang="en-US" sz="2000" dirty="0"/>
              <a:t>.</a:t>
            </a:r>
          </a:p>
          <a:p>
            <a:r>
              <a:rPr lang="en-US" sz="2400" i="1" dirty="0">
                <a:solidFill>
                  <a:srgbClr val="C00000"/>
                </a:solidFill>
              </a:rPr>
              <a:t>Bottom Line: More distant consumers pay less – even though delivered cost is higher</a:t>
            </a:r>
            <a:endParaRPr lang="en-US" sz="2400" i="1" dirty="0"/>
          </a:p>
          <a:p>
            <a:endParaRPr lang="en-US" sz="2400" dirty="0">
              <a:solidFill>
                <a:srgbClr val="C00000"/>
              </a:solidFill>
            </a:endParaRPr>
          </a:p>
          <a:p>
            <a:pPr marL="0" indent="0">
              <a:buNone/>
            </a:pPr>
            <a:endParaRPr lang="en-US" sz="2400" dirty="0"/>
          </a:p>
          <a:p>
            <a:pPr marL="0"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4986614E-A6F5-43B7-A1DB-4B06CAC03409}"/>
              </a:ext>
            </a:extLst>
          </p:cNvPr>
          <p:cNvSpPr>
            <a:spLocks noGrp="1"/>
          </p:cNvSpPr>
          <p:nvPr>
            <p:ph type="sldNum" sz="quarter" idx="12"/>
          </p:nvPr>
        </p:nvSpPr>
        <p:spPr/>
        <p:txBody>
          <a:bodyPr/>
          <a:lstStyle/>
          <a:p>
            <a:fld id="{A3FA0A93-60EE-4E9D-852F-604094E61050}" type="slidenum">
              <a:rPr lang="en-US" smtClean="0"/>
              <a:t>25</a:t>
            </a:fld>
            <a:endParaRPr lang="en-US"/>
          </a:p>
        </p:txBody>
      </p:sp>
      <p:sp>
        <p:nvSpPr>
          <p:cNvPr id="5" name="TextBox 4">
            <a:extLst>
              <a:ext uri="{FF2B5EF4-FFF2-40B4-BE49-F238E27FC236}">
                <a16:creationId xmlns:a16="http://schemas.microsoft.com/office/drawing/2014/main" id="{5EA017DF-B076-4099-8E08-F96BC28EAEE0}"/>
              </a:ext>
            </a:extLst>
          </p:cNvPr>
          <p:cNvSpPr txBox="1"/>
          <p:nvPr/>
        </p:nvSpPr>
        <p:spPr>
          <a:xfrm>
            <a:off x="8107187" y="4996835"/>
            <a:ext cx="2159330" cy="646331"/>
          </a:xfrm>
          <a:prstGeom prst="rect">
            <a:avLst/>
          </a:prstGeom>
          <a:noFill/>
        </p:spPr>
        <p:txBody>
          <a:bodyPr wrap="square" rtlCol="0">
            <a:spAutoFit/>
          </a:bodyPr>
          <a:lstStyle/>
          <a:p>
            <a:r>
              <a:rPr lang="en-US" b="1" dirty="0"/>
              <a:t>Firm B</a:t>
            </a:r>
          </a:p>
          <a:p>
            <a:r>
              <a:rPr lang="en-US" b="1" dirty="0"/>
              <a:t>Cost = $100</a:t>
            </a:r>
          </a:p>
        </p:txBody>
      </p:sp>
      <p:sp>
        <p:nvSpPr>
          <p:cNvPr id="6" name="TextBox 5">
            <a:extLst>
              <a:ext uri="{FF2B5EF4-FFF2-40B4-BE49-F238E27FC236}">
                <a16:creationId xmlns:a16="http://schemas.microsoft.com/office/drawing/2014/main" id="{E3588745-B7CC-4964-B93A-044D1517FBF6}"/>
              </a:ext>
            </a:extLst>
          </p:cNvPr>
          <p:cNvSpPr txBox="1"/>
          <p:nvPr/>
        </p:nvSpPr>
        <p:spPr>
          <a:xfrm>
            <a:off x="5093810" y="3990039"/>
            <a:ext cx="1263721" cy="1200329"/>
          </a:xfrm>
          <a:prstGeom prst="rect">
            <a:avLst/>
          </a:prstGeom>
          <a:noFill/>
          <a:ln w="19050">
            <a:solidFill>
              <a:srgbClr val="0070C0"/>
            </a:solidFill>
          </a:ln>
        </p:spPr>
        <p:txBody>
          <a:bodyPr wrap="square" rtlCol="0">
            <a:spAutoFit/>
          </a:bodyPr>
          <a:lstStyle/>
          <a:p>
            <a:r>
              <a:rPr lang="en-US" b="1" dirty="0">
                <a:solidFill>
                  <a:srgbClr val="0070C0"/>
                </a:solidFill>
              </a:rPr>
              <a:t>Customers are located all along the road</a:t>
            </a:r>
          </a:p>
        </p:txBody>
      </p:sp>
      <p:sp>
        <p:nvSpPr>
          <p:cNvPr id="7" name="Oval 6">
            <a:extLst>
              <a:ext uri="{FF2B5EF4-FFF2-40B4-BE49-F238E27FC236}">
                <a16:creationId xmlns:a16="http://schemas.microsoft.com/office/drawing/2014/main" id="{DAF72A50-D4DE-42FC-A6F7-333390AE9601}"/>
              </a:ext>
            </a:extLst>
          </p:cNvPr>
          <p:cNvSpPr/>
          <p:nvPr/>
        </p:nvSpPr>
        <p:spPr>
          <a:xfrm>
            <a:off x="7884175" y="4654893"/>
            <a:ext cx="161039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0E2EF3E-F4DD-4DB4-B559-24E76A900415}"/>
              </a:ext>
            </a:extLst>
          </p:cNvPr>
          <p:cNvSpPr txBox="1"/>
          <p:nvPr/>
        </p:nvSpPr>
        <p:spPr>
          <a:xfrm>
            <a:off x="742493" y="5151894"/>
            <a:ext cx="1342034" cy="646331"/>
          </a:xfrm>
          <a:prstGeom prst="rect">
            <a:avLst/>
          </a:prstGeom>
          <a:noFill/>
        </p:spPr>
        <p:txBody>
          <a:bodyPr wrap="none" rtlCol="0">
            <a:spAutoFit/>
          </a:bodyPr>
          <a:lstStyle/>
          <a:p>
            <a:r>
              <a:rPr lang="en-US" b="1" dirty="0"/>
              <a:t>Firm A</a:t>
            </a:r>
          </a:p>
          <a:p>
            <a:r>
              <a:rPr lang="en-US" b="1" dirty="0"/>
              <a:t>Cost = $100</a:t>
            </a:r>
          </a:p>
        </p:txBody>
      </p:sp>
      <p:cxnSp>
        <p:nvCxnSpPr>
          <p:cNvPr id="9" name="Straight Arrow Connector 8">
            <a:extLst>
              <a:ext uri="{FF2B5EF4-FFF2-40B4-BE49-F238E27FC236}">
                <a16:creationId xmlns:a16="http://schemas.microsoft.com/office/drawing/2014/main" id="{B3DFC493-4DBC-4D21-ABB4-008780FA8166}"/>
              </a:ext>
            </a:extLst>
          </p:cNvPr>
          <p:cNvCxnSpPr>
            <a:cxnSpLocks/>
          </p:cNvCxnSpPr>
          <p:nvPr/>
        </p:nvCxnSpPr>
        <p:spPr>
          <a:xfrm flipH="1">
            <a:off x="2247411" y="5539314"/>
            <a:ext cx="5483629" cy="5065"/>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FCEFAD4-3D71-4599-94EA-AFF531CA8D11}"/>
              </a:ext>
            </a:extLst>
          </p:cNvPr>
          <p:cNvSpPr txBox="1"/>
          <p:nvPr/>
        </p:nvSpPr>
        <p:spPr>
          <a:xfrm>
            <a:off x="2861714" y="4001294"/>
            <a:ext cx="1855309" cy="1200329"/>
          </a:xfrm>
          <a:prstGeom prst="rect">
            <a:avLst/>
          </a:prstGeom>
          <a:noFill/>
          <a:ln w="19050">
            <a:solidFill>
              <a:schemeClr val="tx1"/>
            </a:solidFill>
          </a:ln>
        </p:spPr>
        <p:txBody>
          <a:bodyPr wrap="square" rtlCol="0">
            <a:spAutoFit/>
          </a:bodyPr>
          <a:lstStyle/>
          <a:p>
            <a:r>
              <a:rPr lang="en-US" b="1" dirty="0">
                <a:solidFill>
                  <a:srgbClr val="0070C0"/>
                </a:solidFill>
              </a:rPr>
              <a:t>Firms are 100 miles apart. Transport </a:t>
            </a:r>
          </a:p>
          <a:p>
            <a:r>
              <a:rPr lang="en-US" b="1" dirty="0">
                <a:solidFill>
                  <a:srgbClr val="0070C0"/>
                </a:solidFill>
              </a:rPr>
              <a:t>Costs =$1 /mile </a:t>
            </a:r>
          </a:p>
        </p:txBody>
      </p:sp>
      <p:sp>
        <p:nvSpPr>
          <p:cNvPr id="15" name="Oval 14">
            <a:extLst>
              <a:ext uri="{FF2B5EF4-FFF2-40B4-BE49-F238E27FC236}">
                <a16:creationId xmlns:a16="http://schemas.microsoft.com/office/drawing/2014/main" id="{BA8DAAC8-9B4A-4CB7-96C6-2BA4D376B66B}"/>
              </a:ext>
            </a:extLst>
          </p:cNvPr>
          <p:cNvSpPr/>
          <p:nvPr/>
        </p:nvSpPr>
        <p:spPr>
          <a:xfrm>
            <a:off x="636484" y="4839834"/>
            <a:ext cx="144804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DC572CC-F7F6-46E8-B62E-DD233E07E31E}"/>
              </a:ext>
            </a:extLst>
          </p:cNvPr>
          <p:cNvSpPr txBox="1"/>
          <p:nvPr/>
        </p:nvSpPr>
        <p:spPr>
          <a:xfrm>
            <a:off x="2071061" y="5674251"/>
            <a:ext cx="626372" cy="369332"/>
          </a:xfrm>
          <a:prstGeom prst="rect">
            <a:avLst/>
          </a:prstGeom>
          <a:noFill/>
        </p:spPr>
        <p:txBody>
          <a:bodyPr wrap="square" rtlCol="0">
            <a:spAutoFit/>
          </a:bodyPr>
          <a:lstStyle/>
          <a:p>
            <a:r>
              <a:rPr lang="en-US" b="1" dirty="0">
                <a:solidFill>
                  <a:srgbClr val="0070C0"/>
                </a:solidFill>
              </a:rPr>
              <a:t> 0</a:t>
            </a:r>
          </a:p>
        </p:txBody>
      </p:sp>
      <p:sp>
        <p:nvSpPr>
          <p:cNvPr id="26" name="TextBox 25">
            <a:extLst>
              <a:ext uri="{FF2B5EF4-FFF2-40B4-BE49-F238E27FC236}">
                <a16:creationId xmlns:a16="http://schemas.microsoft.com/office/drawing/2014/main" id="{0F137A23-66E7-4798-A99E-594C7D3153C4}"/>
              </a:ext>
            </a:extLst>
          </p:cNvPr>
          <p:cNvSpPr txBox="1"/>
          <p:nvPr/>
        </p:nvSpPr>
        <p:spPr>
          <a:xfrm>
            <a:off x="7257803" y="5655173"/>
            <a:ext cx="626372" cy="369332"/>
          </a:xfrm>
          <a:prstGeom prst="rect">
            <a:avLst/>
          </a:prstGeom>
          <a:noFill/>
        </p:spPr>
        <p:txBody>
          <a:bodyPr wrap="square" rtlCol="0">
            <a:spAutoFit/>
          </a:bodyPr>
          <a:lstStyle/>
          <a:p>
            <a:r>
              <a:rPr lang="en-US" b="1" dirty="0">
                <a:solidFill>
                  <a:srgbClr val="0070C0"/>
                </a:solidFill>
              </a:rPr>
              <a:t> 100</a:t>
            </a:r>
          </a:p>
        </p:txBody>
      </p:sp>
      <p:sp>
        <p:nvSpPr>
          <p:cNvPr id="28" name="TextBox 27">
            <a:extLst>
              <a:ext uri="{FF2B5EF4-FFF2-40B4-BE49-F238E27FC236}">
                <a16:creationId xmlns:a16="http://schemas.microsoft.com/office/drawing/2014/main" id="{AC28476A-7B70-4406-AE0C-6676C7ACC15A}"/>
              </a:ext>
            </a:extLst>
          </p:cNvPr>
          <p:cNvSpPr txBox="1"/>
          <p:nvPr/>
        </p:nvSpPr>
        <p:spPr>
          <a:xfrm>
            <a:off x="4561705" y="5700322"/>
            <a:ext cx="626372" cy="369332"/>
          </a:xfrm>
          <a:prstGeom prst="rect">
            <a:avLst/>
          </a:prstGeom>
          <a:noFill/>
        </p:spPr>
        <p:txBody>
          <a:bodyPr wrap="square" rtlCol="0">
            <a:spAutoFit/>
          </a:bodyPr>
          <a:lstStyle/>
          <a:p>
            <a:r>
              <a:rPr lang="en-US" b="1" dirty="0">
                <a:solidFill>
                  <a:srgbClr val="0070C0"/>
                </a:solidFill>
              </a:rPr>
              <a:t> 50</a:t>
            </a:r>
          </a:p>
        </p:txBody>
      </p:sp>
      <p:cxnSp>
        <p:nvCxnSpPr>
          <p:cNvPr id="30" name="Straight Connector 29">
            <a:extLst>
              <a:ext uri="{FF2B5EF4-FFF2-40B4-BE49-F238E27FC236}">
                <a16:creationId xmlns:a16="http://schemas.microsoft.com/office/drawing/2014/main" id="{F2D83646-DD96-4ECE-9A44-A552F02FFA23}"/>
              </a:ext>
            </a:extLst>
          </p:cNvPr>
          <p:cNvCxnSpPr>
            <a:endCxn id="28" idx="0"/>
          </p:cNvCxnSpPr>
          <p:nvPr/>
        </p:nvCxnSpPr>
        <p:spPr>
          <a:xfrm>
            <a:off x="4874891" y="5410151"/>
            <a:ext cx="0" cy="29017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383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D00D1-0154-423C-926A-3093FF981827}"/>
              </a:ext>
            </a:extLst>
          </p:cNvPr>
          <p:cNvSpPr>
            <a:spLocks noGrp="1"/>
          </p:cNvSpPr>
          <p:nvPr>
            <p:ph type="title"/>
          </p:nvPr>
        </p:nvSpPr>
        <p:spPr>
          <a:xfrm>
            <a:off x="477071" y="-258614"/>
            <a:ext cx="10515600" cy="1325563"/>
          </a:xfrm>
        </p:spPr>
        <p:txBody>
          <a:bodyPr/>
          <a:lstStyle/>
          <a:p>
            <a:r>
              <a:rPr lang="en-US" dirty="0"/>
              <a:t>Duopoly Market Price Equilibrium &amp; Effect of </a:t>
            </a:r>
            <a:r>
              <a:rPr lang="en-US" dirty="0" err="1"/>
              <a:t>A+B</a:t>
            </a:r>
            <a:r>
              <a:rPr lang="en-US" dirty="0"/>
              <a:t> Merger</a:t>
            </a:r>
          </a:p>
        </p:txBody>
      </p:sp>
      <p:sp>
        <p:nvSpPr>
          <p:cNvPr id="3" name="Content Placeholder 2">
            <a:extLst>
              <a:ext uri="{FF2B5EF4-FFF2-40B4-BE49-F238E27FC236}">
                <a16:creationId xmlns:a16="http://schemas.microsoft.com/office/drawing/2014/main" id="{A01A1E8D-90A6-4626-9AFC-A0E444F3D63E}"/>
              </a:ext>
            </a:extLst>
          </p:cNvPr>
          <p:cNvSpPr>
            <a:spLocks noGrp="1"/>
          </p:cNvSpPr>
          <p:nvPr>
            <p:ph idx="1"/>
          </p:nvPr>
        </p:nvSpPr>
        <p:spPr>
          <a:xfrm>
            <a:off x="1006654" y="1824247"/>
            <a:ext cx="10515600" cy="4351338"/>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423B0F55-05E3-492D-95DF-760FB7AE06F5}"/>
              </a:ext>
            </a:extLst>
          </p:cNvPr>
          <p:cNvSpPr>
            <a:spLocks noGrp="1"/>
          </p:cNvSpPr>
          <p:nvPr>
            <p:ph type="sldNum" sz="quarter" idx="12"/>
          </p:nvPr>
        </p:nvSpPr>
        <p:spPr/>
        <p:txBody>
          <a:bodyPr/>
          <a:lstStyle/>
          <a:p>
            <a:fld id="{A3FA0A93-60EE-4E9D-852F-604094E61050}" type="slidenum">
              <a:rPr lang="en-US" smtClean="0"/>
              <a:t>26</a:t>
            </a:fld>
            <a:endParaRPr lang="en-US" dirty="0"/>
          </a:p>
        </p:txBody>
      </p:sp>
      <p:cxnSp>
        <p:nvCxnSpPr>
          <p:cNvPr id="6" name="Straight Connector 5">
            <a:extLst>
              <a:ext uri="{FF2B5EF4-FFF2-40B4-BE49-F238E27FC236}">
                <a16:creationId xmlns:a16="http://schemas.microsoft.com/office/drawing/2014/main" id="{F4903FB8-6620-424C-9064-9DDE976AFFD8}"/>
              </a:ext>
            </a:extLst>
          </p:cNvPr>
          <p:cNvCxnSpPr>
            <a:cxnSpLocks/>
          </p:cNvCxnSpPr>
          <p:nvPr/>
        </p:nvCxnSpPr>
        <p:spPr>
          <a:xfrm flipV="1">
            <a:off x="1610228" y="3274543"/>
            <a:ext cx="4262418" cy="1754576"/>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0199292-7CD7-43FB-93B8-A626C38507FC}"/>
              </a:ext>
            </a:extLst>
          </p:cNvPr>
          <p:cNvCxnSpPr>
            <a:cxnSpLocks/>
          </p:cNvCxnSpPr>
          <p:nvPr/>
        </p:nvCxnSpPr>
        <p:spPr>
          <a:xfrm>
            <a:off x="1589350" y="1036671"/>
            <a:ext cx="4226763" cy="2224377"/>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1F5BF99-A33D-4FD6-8541-78EF32377B6D}"/>
              </a:ext>
            </a:extLst>
          </p:cNvPr>
          <p:cNvSpPr txBox="1"/>
          <p:nvPr/>
        </p:nvSpPr>
        <p:spPr>
          <a:xfrm>
            <a:off x="6067245" y="3948099"/>
            <a:ext cx="1100192" cy="923330"/>
          </a:xfrm>
          <a:prstGeom prst="rect">
            <a:avLst/>
          </a:prstGeom>
          <a:noFill/>
          <a:ln>
            <a:solidFill>
              <a:srgbClr val="7030A0"/>
            </a:solidFill>
          </a:ln>
        </p:spPr>
        <p:txBody>
          <a:bodyPr wrap="square" rtlCol="0">
            <a:spAutoFit/>
          </a:bodyPr>
          <a:lstStyle/>
          <a:p>
            <a:r>
              <a:rPr lang="en-US" b="1" dirty="0">
                <a:solidFill>
                  <a:srgbClr val="7030A0"/>
                </a:solidFill>
              </a:rPr>
              <a:t>  B’s delivered cost</a:t>
            </a:r>
          </a:p>
        </p:txBody>
      </p:sp>
      <p:sp>
        <p:nvSpPr>
          <p:cNvPr id="12" name="TextBox 11">
            <a:extLst>
              <a:ext uri="{FF2B5EF4-FFF2-40B4-BE49-F238E27FC236}">
                <a16:creationId xmlns:a16="http://schemas.microsoft.com/office/drawing/2014/main" id="{842665BD-AD69-466E-BF41-801A49F0C2C1}"/>
              </a:ext>
            </a:extLst>
          </p:cNvPr>
          <p:cNvSpPr txBox="1"/>
          <p:nvPr/>
        </p:nvSpPr>
        <p:spPr>
          <a:xfrm>
            <a:off x="3606055" y="1104641"/>
            <a:ext cx="1164771" cy="923330"/>
          </a:xfrm>
          <a:prstGeom prst="rect">
            <a:avLst/>
          </a:prstGeom>
          <a:noFill/>
          <a:ln w="9525">
            <a:solidFill>
              <a:srgbClr val="C00000"/>
            </a:solidFill>
          </a:ln>
        </p:spPr>
        <p:txBody>
          <a:bodyPr wrap="square" rtlCol="0">
            <a:spAutoFit/>
          </a:bodyPr>
          <a:lstStyle/>
          <a:p>
            <a:r>
              <a:rPr lang="en-US" b="1" dirty="0">
                <a:solidFill>
                  <a:srgbClr val="C00000"/>
                </a:solidFill>
              </a:rPr>
              <a:t>     A’s Delivered Prices</a:t>
            </a:r>
          </a:p>
        </p:txBody>
      </p:sp>
      <p:cxnSp>
        <p:nvCxnSpPr>
          <p:cNvPr id="13" name="Straight Connector 12">
            <a:extLst>
              <a:ext uri="{FF2B5EF4-FFF2-40B4-BE49-F238E27FC236}">
                <a16:creationId xmlns:a16="http://schemas.microsoft.com/office/drawing/2014/main" id="{5D19373B-25F3-4FBA-B235-6645BDF2556C}"/>
              </a:ext>
            </a:extLst>
          </p:cNvPr>
          <p:cNvCxnSpPr>
            <a:cxnSpLocks/>
          </p:cNvCxnSpPr>
          <p:nvPr/>
        </p:nvCxnSpPr>
        <p:spPr>
          <a:xfrm flipH="1" flipV="1">
            <a:off x="5782081" y="3269174"/>
            <a:ext cx="4001184" cy="1730859"/>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160ADF0-A481-4FF3-AF82-3AC0AE1BD2E5}"/>
              </a:ext>
            </a:extLst>
          </p:cNvPr>
          <p:cNvCxnSpPr>
            <a:cxnSpLocks/>
          </p:cNvCxnSpPr>
          <p:nvPr/>
        </p:nvCxnSpPr>
        <p:spPr>
          <a:xfrm flipV="1">
            <a:off x="5843352" y="1344691"/>
            <a:ext cx="3977334" cy="193514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Content Placeholder 2">
            <a:extLst>
              <a:ext uri="{FF2B5EF4-FFF2-40B4-BE49-F238E27FC236}">
                <a16:creationId xmlns:a16="http://schemas.microsoft.com/office/drawing/2014/main" id="{0FEF21A7-FC0A-4703-8F94-7FB1E18D0FE9}"/>
              </a:ext>
            </a:extLst>
          </p:cNvPr>
          <p:cNvSpPr txBox="1">
            <a:spLocks/>
          </p:cNvSpPr>
          <p:nvPr/>
        </p:nvSpPr>
        <p:spPr>
          <a:xfrm>
            <a:off x="1121356" y="1284620"/>
            <a:ext cx="10515600" cy="47324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p>
          <a:p>
            <a:pPr marL="0" indent="0">
              <a:buFont typeface="Arial" panose="020B0604020202020204" pitchFamily="34" charset="0"/>
              <a:buNone/>
            </a:pPr>
            <a:endParaRPr lang="en-US" dirty="0"/>
          </a:p>
          <a:p>
            <a:endParaRPr lang="en-US" dirty="0"/>
          </a:p>
        </p:txBody>
      </p:sp>
      <p:sp>
        <p:nvSpPr>
          <p:cNvPr id="23" name="TextBox 22">
            <a:extLst>
              <a:ext uri="{FF2B5EF4-FFF2-40B4-BE49-F238E27FC236}">
                <a16:creationId xmlns:a16="http://schemas.microsoft.com/office/drawing/2014/main" id="{D10B0D4B-2FED-42C4-A2EE-8B8159E4CA12}"/>
              </a:ext>
            </a:extLst>
          </p:cNvPr>
          <p:cNvSpPr txBox="1"/>
          <p:nvPr/>
        </p:nvSpPr>
        <p:spPr>
          <a:xfrm>
            <a:off x="10155942" y="5178826"/>
            <a:ext cx="2159330" cy="646331"/>
          </a:xfrm>
          <a:prstGeom prst="rect">
            <a:avLst/>
          </a:prstGeom>
          <a:noFill/>
        </p:spPr>
        <p:txBody>
          <a:bodyPr wrap="square" rtlCol="0">
            <a:spAutoFit/>
          </a:bodyPr>
          <a:lstStyle/>
          <a:p>
            <a:r>
              <a:rPr lang="en-US" b="1" dirty="0"/>
              <a:t>Firm B</a:t>
            </a:r>
          </a:p>
          <a:p>
            <a:r>
              <a:rPr lang="en-US" b="1" dirty="0"/>
              <a:t>Cost = $100</a:t>
            </a:r>
          </a:p>
        </p:txBody>
      </p:sp>
      <p:sp>
        <p:nvSpPr>
          <p:cNvPr id="24" name="TextBox 23">
            <a:extLst>
              <a:ext uri="{FF2B5EF4-FFF2-40B4-BE49-F238E27FC236}">
                <a16:creationId xmlns:a16="http://schemas.microsoft.com/office/drawing/2014/main" id="{2266F063-CB4F-4EA6-BEB6-E1E830B91FE5}"/>
              </a:ext>
            </a:extLst>
          </p:cNvPr>
          <p:cNvSpPr txBox="1"/>
          <p:nvPr/>
        </p:nvSpPr>
        <p:spPr>
          <a:xfrm>
            <a:off x="315812" y="5219944"/>
            <a:ext cx="1342034" cy="646331"/>
          </a:xfrm>
          <a:prstGeom prst="rect">
            <a:avLst/>
          </a:prstGeom>
          <a:noFill/>
        </p:spPr>
        <p:txBody>
          <a:bodyPr wrap="none" rtlCol="0">
            <a:spAutoFit/>
          </a:bodyPr>
          <a:lstStyle/>
          <a:p>
            <a:r>
              <a:rPr lang="en-US" b="1" dirty="0"/>
              <a:t>Firm A</a:t>
            </a:r>
          </a:p>
          <a:p>
            <a:r>
              <a:rPr lang="en-US" b="1" dirty="0"/>
              <a:t>Cost = $100</a:t>
            </a:r>
          </a:p>
        </p:txBody>
      </p:sp>
      <p:cxnSp>
        <p:nvCxnSpPr>
          <p:cNvPr id="25" name="Straight Arrow Connector 24">
            <a:extLst>
              <a:ext uri="{FF2B5EF4-FFF2-40B4-BE49-F238E27FC236}">
                <a16:creationId xmlns:a16="http://schemas.microsoft.com/office/drawing/2014/main" id="{0BB9497D-9F0D-4603-97F8-14719E4C9216}"/>
              </a:ext>
            </a:extLst>
          </p:cNvPr>
          <p:cNvCxnSpPr>
            <a:cxnSpLocks/>
            <a:stCxn id="23" idx="1"/>
          </p:cNvCxnSpPr>
          <p:nvPr/>
        </p:nvCxnSpPr>
        <p:spPr>
          <a:xfrm flipH="1">
            <a:off x="1589350" y="5501992"/>
            <a:ext cx="8566592" cy="723"/>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5C987BC-9E51-4D5F-BA10-983897E86C58}"/>
              </a:ext>
            </a:extLst>
          </p:cNvPr>
          <p:cNvSpPr txBox="1"/>
          <p:nvPr/>
        </p:nvSpPr>
        <p:spPr>
          <a:xfrm>
            <a:off x="1510544" y="5665975"/>
            <a:ext cx="626372" cy="369332"/>
          </a:xfrm>
          <a:prstGeom prst="rect">
            <a:avLst/>
          </a:prstGeom>
          <a:noFill/>
        </p:spPr>
        <p:txBody>
          <a:bodyPr wrap="square" rtlCol="0">
            <a:spAutoFit/>
          </a:bodyPr>
          <a:lstStyle/>
          <a:p>
            <a:r>
              <a:rPr lang="en-US" b="1" dirty="0">
                <a:solidFill>
                  <a:srgbClr val="0070C0"/>
                </a:solidFill>
              </a:rPr>
              <a:t> 0</a:t>
            </a:r>
          </a:p>
        </p:txBody>
      </p:sp>
      <p:sp>
        <p:nvSpPr>
          <p:cNvPr id="27" name="TextBox 26">
            <a:extLst>
              <a:ext uri="{FF2B5EF4-FFF2-40B4-BE49-F238E27FC236}">
                <a16:creationId xmlns:a16="http://schemas.microsoft.com/office/drawing/2014/main" id="{FC6C3B24-A623-423F-863A-8E3792EB9C86}"/>
              </a:ext>
            </a:extLst>
          </p:cNvPr>
          <p:cNvSpPr txBox="1"/>
          <p:nvPr/>
        </p:nvSpPr>
        <p:spPr>
          <a:xfrm>
            <a:off x="9428712" y="5649636"/>
            <a:ext cx="626372" cy="369332"/>
          </a:xfrm>
          <a:prstGeom prst="rect">
            <a:avLst/>
          </a:prstGeom>
          <a:noFill/>
        </p:spPr>
        <p:txBody>
          <a:bodyPr wrap="square" rtlCol="0">
            <a:spAutoFit/>
          </a:bodyPr>
          <a:lstStyle/>
          <a:p>
            <a:r>
              <a:rPr lang="en-US" b="1" dirty="0">
                <a:solidFill>
                  <a:srgbClr val="0070C0"/>
                </a:solidFill>
              </a:rPr>
              <a:t> 100</a:t>
            </a:r>
          </a:p>
        </p:txBody>
      </p:sp>
      <p:sp>
        <p:nvSpPr>
          <p:cNvPr id="28" name="TextBox 27">
            <a:extLst>
              <a:ext uri="{FF2B5EF4-FFF2-40B4-BE49-F238E27FC236}">
                <a16:creationId xmlns:a16="http://schemas.microsoft.com/office/drawing/2014/main" id="{45EA7450-A066-44D0-9C43-66A599D7A51E}"/>
              </a:ext>
            </a:extLst>
          </p:cNvPr>
          <p:cNvSpPr txBox="1"/>
          <p:nvPr/>
        </p:nvSpPr>
        <p:spPr>
          <a:xfrm>
            <a:off x="5421685" y="5649062"/>
            <a:ext cx="626372" cy="369332"/>
          </a:xfrm>
          <a:prstGeom prst="rect">
            <a:avLst/>
          </a:prstGeom>
          <a:noFill/>
        </p:spPr>
        <p:txBody>
          <a:bodyPr wrap="square" rtlCol="0">
            <a:spAutoFit/>
          </a:bodyPr>
          <a:lstStyle/>
          <a:p>
            <a:r>
              <a:rPr lang="en-US" b="1" dirty="0">
                <a:solidFill>
                  <a:srgbClr val="0070C0"/>
                </a:solidFill>
              </a:rPr>
              <a:t> 50</a:t>
            </a:r>
          </a:p>
        </p:txBody>
      </p:sp>
      <p:cxnSp>
        <p:nvCxnSpPr>
          <p:cNvPr id="34" name="Straight Connector 33">
            <a:extLst>
              <a:ext uri="{FF2B5EF4-FFF2-40B4-BE49-F238E27FC236}">
                <a16:creationId xmlns:a16="http://schemas.microsoft.com/office/drawing/2014/main" id="{96701B32-FB06-4C73-B30E-88E83B7A7324}"/>
              </a:ext>
            </a:extLst>
          </p:cNvPr>
          <p:cNvCxnSpPr>
            <a:cxnSpLocks/>
          </p:cNvCxnSpPr>
          <p:nvPr/>
        </p:nvCxnSpPr>
        <p:spPr>
          <a:xfrm flipV="1">
            <a:off x="1657846" y="996952"/>
            <a:ext cx="0" cy="449803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099F827-FF72-4A81-8DCA-81E1439931E7}"/>
              </a:ext>
            </a:extLst>
          </p:cNvPr>
          <p:cNvCxnSpPr>
            <a:cxnSpLocks/>
          </p:cNvCxnSpPr>
          <p:nvPr/>
        </p:nvCxnSpPr>
        <p:spPr>
          <a:xfrm flipV="1">
            <a:off x="9913832" y="996952"/>
            <a:ext cx="0" cy="4505040"/>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4081DB3-F040-4A99-BC5B-5823BAF8F43C}"/>
              </a:ext>
            </a:extLst>
          </p:cNvPr>
          <p:cNvSpPr txBox="1"/>
          <p:nvPr/>
        </p:nvSpPr>
        <p:spPr>
          <a:xfrm>
            <a:off x="4075405" y="4026801"/>
            <a:ext cx="1100192" cy="923330"/>
          </a:xfrm>
          <a:prstGeom prst="rect">
            <a:avLst/>
          </a:prstGeom>
          <a:noFill/>
          <a:ln>
            <a:solidFill>
              <a:srgbClr val="7030A0"/>
            </a:solidFill>
          </a:ln>
        </p:spPr>
        <p:txBody>
          <a:bodyPr wrap="square" rtlCol="0">
            <a:spAutoFit/>
          </a:bodyPr>
          <a:lstStyle/>
          <a:p>
            <a:r>
              <a:rPr lang="en-US" b="1" dirty="0">
                <a:solidFill>
                  <a:srgbClr val="7030A0"/>
                </a:solidFill>
              </a:rPr>
              <a:t>  A’s delivered cost</a:t>
            </a:r>
          </a:p>
        </p:txBody>
      </p:sp>
      <p:sp>
        <p:nvSpPr>
          <p:cNvPr id="51" name="TextBox 50">
            <a:extLst>
              <a:ext uri="{FF2B5EF4-FFF2-40B4-BE49-F238E27FC236}">
                <a16:creationId xmlns:a16="http://schemas.microsoft.com/office/drawing/2014/main" id="{B16C942B-45F7-413D-A0FA-54E65266CFF8}"/>
              </a:ext>
            </a:extLst>
          </p:cNvPr>
          <p:cNvSpPr txBox="1"/>
          <p:nvPr/>
        </p:nvSpPr>
        <p:spPr>
          <a:xfrm>
            <a:off x="7111556" y="1058221"/>
            <a:ext cx="1164771" cy="923330"/>
          </a:xfrm>
          <a:prstGeom prst="rect">
            <a:avLst/>
          </a:prstGeom>
          <a:noFill/>
          <a:ln w="9525">
            <a:solidFill>
              <a:srgbClr val="C00000"/>
            </a:solidFill>
          </a:ln>
        </p:spPr>
        <p:txBody>
          <a:bodyPr wrap="square" rtlCol="0">
            <a:spAutoFit/>
          </a:bodyPr>
          <a:lstStyle/>
          <a:p>
            <a:r>
              <a:rPr lang="en-US" b="1" dirty="0">
                <a:solidFill>
                  <a:srgbClr val="C00000"/>
                </a:solidFill>
              </a:rPr>
              <a:t>     B’s Delivered Prices</a:t>
            </a:r>
          </a:p>
        </p:txBody>
      </p:sp>
      <p:sp>
        <p:nvSpPr>
          <p:cNvPr id="54" name="TextBox 53">
            <a:extLst>
              <a:ext uri="{FF2B5EF4-FFF2-40B4-BE49-F238E27FC236}">
                <a16:creationId xmlns:a16="http://schemas.microsoft.com/office/drawing/2014/main" id="{F0365149-63AC-4419-8A9E-238B1CE8A963}"/>
              </a:ext>
            </a:extLst>
          </p:cNvPr>
          <p:cNvSpPr txBox="1"/>
          <p:nvPr/>
        </p:nvSpPr>
        <p:spPr>
          <a:xfrm>
            <a:off x="8778560" y="2190922"/>
            <a:ext cx="2672618" cy="2246769"/>
          </a:xfrm>
          <a:prstGeom prst="rect">
            <a:avLst/>
          </a:prstGeom>
          <a:noFill/>
          <a:ln w="38100">
            <a:solidFill>
              <a:srgbClr val="0070C0"/>
            </a:solidFill>
          </a:ln>
        </p:spPr>
        <p:txBody>
          <a:bodyPr wrap="square" rtlCol="0">
            <a:spAutoFit/>
          </a:bodyPr>
          <a:lstStyle/>
          <a:p>
            <a:r>
              <a:rPr lang="en-US" sz="2000" b="1" dirty="0">
                <a:solidFill>
                  <a:srgbClr val="00B050"/>
                </a:solidFill>
              </a:rPr>
              <a:t>Assume that firms deliver to consumers: </a:t>
            </a:r>
          </a:p>
          <a:p>
            <a:endParaRPr lang="en-US" sz="2000" b="1" dirty="0">
              <a:solidFill>
                <a:srgbClr val="0070C0"/>
              </a:solidFill>
            </a:endParaRPr>
          </a:p>
          <a:p>
            <a:r>
              <a:rPr lang="en-US" sz="2000" b="1" dirty="0">
                <a:solidFill>
                  <a:srgbClr val="0070C0"/>
                </a:solidFill>
              </a:rPr>
              <a:t>More distant consumers pay less – even though their delivered cost is higher</a:t>
            </a:r>
          </a:p>
        </p:txBody>
      </p:sp>
      <p:cxnSp>
        <p:nvCxnSpPr>
          <p:cNvPr id="57" name="Straight Arrow Connector 56">
            <a:extLst>
              <a:ext uri="{FF2B5EF4-FFF2-40B4-BE49-F238E27FC236}">
                <a16:creationId xmlns:a16="http://schemas.microsoft.com/office/drawing/2014/main" id="{5E077761-E6FA-48E6-9736-262C3C8E2DA3}"/>
              </a:ext>
            </a:extLst>
          </p:cNvPr>
          <p:cNvCxnSpPr>
            <a:cxnSpLocks/>
          </p:cNvCxnSpPr>
          <p:nvPr/>
        </p:nvCxnSpPr>
        <p:spPr>
          <a:xfrm flipH="1">
            <a:off x="6398040" y="2913987"/>
            <a:ext cx="2213373" cy="416532"/>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B9637E1E-3FBB-44C5-948C-AC2493E5ACD6}"/>
              </a:ext>
            </a:extLst>
          </p:cNvPr>
          <p:cNvCxnSpPr>
            <a:cxnSpLocks/>
          </p:cNvCxnSpPr>
          <p:nvPr/>
        </p:nvCxnSpPr>
        <p:spPr>
          <a:xfrm flipH="1" flipV="1">
            <a:off x="5796863" y="835084"/>
            <a:ext cx="1186" cy="4611198"/>
          </a:xfrm>
          <a:prstGeom prst="line">
            <a:avLst/>
          </a:prstGeom>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DADCDA81-D6F0-4A46-B37F-E35FB9F2B2DF}"/>
              </a:ext>
            </a:extLst>
          </p:cNvPr>
          <p:cNvSpPr txBox="1"/>
          <p:nvPr/>
        </p:nvSpPr>
        <p:spPr>
          <a:xfrm>
            <a:off x="1789315" y="5986544"/>
            <a:ext cx="8950277" cy="830997"/>
          </a:xfrm>
          <a:prstGeom prst="rect">
            <a:avLst/>
          </a:prstGeom>
          <a:noFill/>
          <a:ln w="38100">
            <a:solidFill>
              <a:srgbClr val="00B0F0"/>
            </a:solidFill>
          </a:ln>
        </p:spPr>
        <p:txBody>
          <a:bodyPr wrap="square" rtlCol="0">
            <a:spAutoFit/>
          </a:bodyPr>
          <a:lstStyle/>
          <a:p>
            <a:r>
              <a:rPr lang="en-US" sz="2400" b="1" i="1" dirty="0">
                <a:solidFill>
                  <a:srgbClr val="C00000"/>
                </a:solidFill>
              </a:rPr>
              <a:t>If Firms A and B merged, they could raise price to all consumers, prices up to the consumers’ willingness to pay – say $200 or more</a:t>
            </a:r>
          </a:p>
        </p:txBody>
      </p:sp>
      <p:cxnSp>
        <p:nvCxnSpPr>
          <p:cNvPr id="70" name="Straight Connector 69">
            <a:extLst>
              <a:ext uri="{FF2B5EF4-FFF2-40B4-BE49-F238E27FC236}">
                <a16:creationId xmlns:a16="http://schemas.microsoft.com/office/drawing/2014/main" id="{11433B73-8CF6-46FF-B80F-3AE73EA63463}"/>
              </a:ext>
            </a:extLst>
          </p:cNvPr>
          <p:cNvCxnSpPr/>
          <p:nvPr/>
        </p:nvCxnSpPr>
        <p:spPr>
          <a:xfrm flipV="1">
            <a:off x="1657846" y="3240088"/>
            <a:ext cx="6680220" cy="53238"/>
          </a:xfrm>
          <a:prstGeom prst="line">
            <a:avLst/>
          </a:prstGeom>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AF8C7709-C29B-455A-9BBE-C7132A217A17}"/>
              </a:ext>
            </a:extLst>
          </p:cNvPr>
          <p:cNvSpPr txBox="1"/>
          <p:nvPr/>
        </p:nvSpPr>
        <p:spPr>
          <a:xfrm>
            <a:off x="874567" y="3145029"/>
            <a:ext cx="646331" cy="369332"/>
          </a:xfrm>
          <a:prstGeom prst="rect">
            <a:avLst/>
          </a:prstGeom>
          <a:noFill/>
        </p:spPr>
        <p:txBody>
          <a:bodyPr wrap="none" rtlCol="0">
            <a:spAutoFit/>
          </a:bodyPr>
          <a:lstStyle/>
          <a:p>
            <a:r>
              <a:rPr lang="en-US" b="1" dirty="0"/>
              <a:t>$150</a:t>
            </a:r>
          </a:p>
        </p:txBody>
      </p:sp>
      <p:sp>
        <p:nvSpPr>
          <p:cNvPr id="78" name="TextBox 77">
            <a:extLst>
              <a:ext uri="{FF2B5EF4-FFF2-40B4-BE49-F238E27FC236}">
                <a16:creationId xmlns:a16="http://schemas.microsoft.com/office/drawing/2014/main" id="{12B1F26D-FD7C-4348-972D-7CE2EEF8BDE4}"/>
              </a:ext>
            </a:extLst>
          </p:cNvPr>
          <p:cNvSpPr txBox="1"/>
          <p:nvPr/>
        </p:nvSpPr>
        <p:spPr>
          <a:xfrm>
            <a:off x="868422" y="913369"/>
            <a:ext cx="646331" cy="369332"/>
          </a:xfrm>
          <a:prstGeom prst="rect">
            <a:avLst/>
          </a:prstGeom>
          <a:noFill/>
        </p:spPr>
        <p:txBody>
          <a:bodyPr wrap="none" rtlCol="0">
            <a:spAutoFit/>
          </a:bodyPr>
          <a:lstStyle/>
          <a:p>
            <a:r>
              <a:rPr lang="en-US" b="1" dirty="0"/>
              <a:t>$200</a:t>
            </a:r>
          </a:p>
        </p:txBody>
      </p:sp>
    </p:spTree>
    <p:extLst>
      <p:ext uri="{BB962C8B-B14F-4D97-AF65-F5344CB8AC3E}">
        <p14:creationId xmlns:p14="http://schemas.microsoft.com/office/powerpoint/2010/main" val="3747148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BD19F-4268-463D-A6EE-F7C7D9702C83}"/>
              </a:ext>
            </a:extLst>
          </p:cNvPr>
          <p:cNvSpPr>
            <a:spLocks noGrp="1"/>
          </p:cNvSpPr>
          <p:nvPr>
            <p:ph type="title"/>
          </p:nvPr>
        </p:nvSpPr>
        <p:spPr/>
        <p:txBody>
          <a:bodyPr/>
          <a:lstStyle/>
          <a:p>
            <a:pPr algn="ctr"/>
            <a:r>
              <a:rPr lang="en-US" dirty="0"/>
              <a:t>Looking Ahead to Topics 12 &amp; 13</a:t>
            </a:r>
          </a:p>
        </p:txBody>
      </p:sp>
      <p:sp>
        <p:nvSpPr>
          <p:cNvPr id="3" name="Text Placeholder 2">
            <a:extLst>
              <a:ext uri="{FF2B5EF4-FFF2-40B4-BE49-F238E27FC236}">
                <a16:creationId xmlns:a16="http://schemas.microsoft.com/office/drawing/2014/main" id="{4874CE98-ACC7-43B0-8ABA-5D230EDBF34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10978CF-E4B5-4B39-AE4A-4748923A393F}"/>
              </a:ext>
            </a:extLst>
          </p:cNvPr>
          <p:cNvSpPr>
            <a:spLocks noGrp="1"/>
          </p:cNvSpPr>
          <p:nvPr>
            <p:ph type="sldNum" sz="quarter" idx="12"/>
          </p:nvPr>
        </p:nvSpPr>
        <p:spPr/>
        <p:txBody>
          <a:bodyPr/>
          <a:lstStyle/>
          <a:p>
            <a:fld id="{A3FA0A93-60EE-4E9D-852F-604094E61050}" type="slidenum">
              <a:rPr lang="en-US" smtClean="0"/>
              <a:t>27</a:t>
            </a:fld>
            <a:endParaRPr lang="en-US"/>
          </a:p>
        </p:txBody>
      </p:sp>
    </p:spTree>
    <p:extLst>
      <p:ext uri="{BB962C8B-B14F-4D97-AF65-F5344CB8AC3E}">
        <p14:creationId xmlns:p14="http://schemas.microsoft.com/office/powerpoint/2010/main" val="1332789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65126"/>
            <a:ext cx="10515600" cy="842890"/>
          </a:xfrm>
        </p:spPr>
        <p:txBody>
          <a:bodyPr>
            <a:normAutofit/>
          </a:bodyPr>
          <a:lstStyle/>
          <a:p>
            <a:r>
              <a:rPr lang="en-US" dirty="0"/>
              <a:t>Anticompetitive Effects of Mergers – Three Types</a:t>
            </a:r>
          </a:p>
        </p:txBody>
      </p:sp>
      <p:sp>
        <p:nvSpPr>
          <p:cNvPr id="3" name="Content Placeholder 2"/>
          <p:cNvSpPr>
            <a:spLocks noGrp="1"/>
          </p:cNvSpPr>
          <p:nvPr>
            <p:ph idx="1"/>
          </p:nvPr>
        </p:nvSpPr>
        <p:spPr>
          <a:xfrm>
            <a:off x="838200" y="1468074"/>
            <a:ext cx="10340546" cy="3968900"/>
          </a:xfrm>
        </p:spPr>
        <p:txBody>
          <a:bodyPr>
            <a:normAutofit fontScale="92500" lnSpcReduction="20000"/>
          </a:bodyPr>
          <a:lstStyle/>
          <a:p>
            <a:r>
              <a:rPr lang="en-US" i="1" dirty="0">
                <a:solidFill>
                  <a:srgbClr val="C00000"/>
                </a:solidFill>
              </a:rPr>
              <a:t>Coordinated Effects </a:t>
            </a:r>
            <a:r>
              <a:rPr lang="en-US" dirty="0"/>
              <a:t>(“Horizontal” – Merger of Rivals)</a:t>
            </a:r>
            <a:endParaRPr lang="en-US" i="1" dirty="0">
              <a:solidFill>
                <a:srgbClr val="0070C0"/>
              </a:solidFill>
            </a:endParaRPr>
          </a:p>
          <a:p>
            <a:pPr lvl="1"/>
            <a:r>
              <a:rPr lang="en-US" dirty="0"/>
              <a:t>Facilitate post-merger tacit coordination among </a:t>
            </a:r>
            <a:r>
              <a:rPr lang="en-US" b="1" i="1" dirty="0"/>
              <a:t>ALL firms in the market</a:t>
            </a:r>
          </a:p>
          <a:p>
            <a:pPr marL="457200" lvl="1" indent="0">
              <a:buNone/>
            </a:pPr>
            <a:endParaRPr lang="en-US" b="1" i="1" dirty="0"/>
          </a:p>
          <a:p>
            <a:r>
              <a:rPr lang="en-US" i="1" dirty="0">
                <a:solidFill>
                  <a:srgbClr val="C00000"/>
                </a:solidFill>
              </a:rPr>
              <a:t>Unilateral Effects </a:t>
            </a:r>
            <a:r>
              <a:rPr lang="en-US" dirty="0"/>
              <a:t>(“Horizontal” – Merger of Rivals)</a:t>
            </a:r>
            <a:endParaRPr lang="en-US" i="1" dirty="0">
              <a:solidFill>
                <a:srgbClr val="0070C0"/>
              </a:solidFill>
            </a:endParaRPr>
          </a:p>
          <a:p>
            <a:pPr lvl="1"/>
            <a:r>
              <a:rPr lang="en-US" dirty="0"/>
              <a:t>Facilitate exercise of market power by </a:t>
            </a:r>
            <a:r>
              <a:rPr lang="en-US" b="1" i="1" dirty="0"/>
              <a:t>merged firm alone</a:t>
            </a:r>
          </a:p>
          <a:p>
            <a:pPr lvl="2"/>
            <a:r>
              <a:rPr lang="en-US" dirty="0"/>
              <a:t>Merger to Monopoly; or</a:t>
            </a:r>
          </a:p>
          <a:p>
            <a:pPr lvl="2"/>
            <a:r>
              <a:rPr lang="en-US" dirty="0"/>
              <a:t>Merger that eliminates competitive constraints on ability to raise price</a:t>
            </a:r>
          </a:p>
          <a:p>
            <a:pPr marL="914400" lvl="2" indent="0">
              <a:buNone/>
            </a:pPr>
            <a:endParaRPr lang="en-US" dirty="0"/>
          </a:p>
          <a:p>
            <a:r>
              <a:rPr lang="en-US" i="1" dirty="0">
                <a:solidFill>
                  <a:srgbClr val="C00000"/>
                </a:solidFill>
              </a:rPr>
              <a:t>Exclusionary Effects </a:t>
            </a:r>
            <a:endParaRPr lang="en-US" dirty="0">
              <a:solidFill>
                <a:srgbClr val="C00000"/>
              </a:solidFill>
            </a:endParaRPr>
          </a:p>
          <a:p>
            <a:pPr lvl="1"/>
            <a:r>
              <a:rPr lang="en-US" dirty="0"/>
              <a:t>Impair rival’s access to inputs or customers/markets</a:t>
            </a:r>
          </a:p>
          <a:p>
            <a:pPr lvl="1"/>
            <a:r>
              <a:rPr lang="en-US" dirty="0"/>
              <a:t>Similar analysis to all other forms of exclusion</a:t>
            </a:r>
          </a:p>
          <a:p>
            <a:pPr lvl="1"/>
            <a:r>
              <a:rPr lang="en-US" dirty="0"/>
              <a:t>Secondary theory only in horizontal mergers. More important in vertical mergers</a:t>
            </a:r>
          </a:p>
        </p:txBody>
      </p:sp>
      <p:sp>
        <p:nvSpPr>
          <p:cNvPr id="17412" name="Slide Number Placeholder 3"/>
          <p:cNvSpPr>
            <a:spLocks noGrp="1"/>
          </p:cNvSpPr>
          <p:nvPr>
            <p:ph type="sldNum" sz="quarter" idx="12"/>
          </p:nvPr>
        </p:nvSpPr>
        <p:spPr>
          <a:noFill/>
        </p:spPr>
        <p:txBody>
          <a:bodyPr/>
          <a:lstStyle/>
          <a:p>
            <a:fld id="{DE0B7410-A776-4A2B-B1FC-3125B901B0B6}" type="slidenum">
              <a:rPr lang="en-US" smtClean="0"/>
              <a:pPr/>
              <a:t>28</a:t>
            </a:fld>
            <a:endParaRPr lang="en-US"/>
          </a:p>
        </p:txBody>
      </p:sp>
      <p:sp>
        <p:nvSpPr>
          <p:cNvPr id="2" name="TextBox 1"/>
          <p:cNvSpPr txBox="1"/>
          <p:nvPr/>
        </p:nvSpPr>
        <p:spPr>
          <a:xfrm>
            <a:off x="687371" y="5521146"/>
            <a:ext cx="9788001" cy="1200329"/>
          </a:xfrm>
          <a:prstGeom prst="rect">
            <a:avLst/>
          </a:prstGeom>
          <a:noFill/>
          <a:ln w="38100">
            <a:solidFill>
              <a:srgbClr val="0070C0"/>
            </a:solidFill>
          </a:ln>
        </p:spPr>
        <p:txBody>
          <a:bodyPr wrap="none" rtlCol="0">
            <a:spAutoFit/>
          </a:bodyPr>
          <a:lstStyle/>
          <a:p>
            <a:r>
              <a:rPr lang="en-US" sz="2400" b="1" u="sng" dirty="0">
                <a:solidFill>
                  <a:srgbClr val="0070C0"/>
                </a:solidFill>
              </a:rPr>
              <a:t>Note</a:t>
            </a:r>
            <a:r>
              <a:rPr lang="en-US" sz="2400" b="1" dirty="0">
                <a:solidFill>
                  <a:srgbClr val="0070C0"/>
                </a:solidFill>
              </a:rPr>
              <a:t>: A single merger can raise Coordinated and/or Unilateral Concerns;</a:t>
            </a:r>
          </a:p>
          <a:p>
            <a:r>
              <a:rPr lang="en-US" sz="2400" b="1" dirty="0">
                <a:solidFill>
                  <a:srgbClr val="0070C0"/>
                </a:solidFill>
              </a:rPr>
              <a:t>Exclusionary Concerns can be coordinated or unilateral, and are </a:t>
            </a:r>
            <a:br>
              <a:rPr lang="en-US" sz="2400" b="1" dirty="0">
                <a:solidFill>
                  <a:srgbClr val="0070C0"/>
                </a:solidFill>
              </a:rPr>
            </a:br>
            <a:r>
              <a:rPr lang="en-US" sz="2400" b="1" dirty="0">
                <a:solidFill>
                  <a:srgbClr val="0070C0"/>
                </a:solidFill>
              </a:rPr>
              <a:t>more central in Vertical Mergers</a:t>
            </a:r>
          </a:p>
        </p:txBody>
      </p:sp>
    </p:spTree>
    <p:extLst>
      <p:ext uri="{BB962C8B-B14F-4D97-AF65-F5344CB8AC3E}">
        <p14:creationId xmlns:p14="http://schemas.microsoft.com/office/powerpoint/2010/main" val="332121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20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2000"/>
                                        <p:tgtEl>
                                          <p:spTgt spid="3">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2000"/>
                                        <p:tgtEl>
                                          <p:spTgt spid="3">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Box 1"/>
          <p:cNvSpPr txBox="1">
            <a:spLocks noChangeArrowheads="1"/>
          </p:cNvSpPr>
          <p:nvPr/>
        </p:nvSpPr>
        <p:spPr bwMode="auto">
          <a:xfrm>
            <a:off x="4402138" y="685801"/>
            <a:ext cx="353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a:latin typeface="Times New Roman" panose="02020603050405020304" pitchFamily="18" charset="0"/>
                <a:cs typeface="Times New Roman" panose="02020603050405020304" pitchFamily="18" charset="0"/>
              </a:rPr>
              <a:t>Figure 5-5:</a:t>
            </a:r>
          </a:p>
          <a:p>
            <a:pPr algn="ctr">
              <a:spcBef>
                <a:spcPct val="0"/>
              </a:spcBef>
              <a:buFontTx/>
              <a:buNone/>
            </a:pPr>
            <a:r>
              <a:rPr lang="en-US" sz="1800" b="1">
                <a:latin typeface="Times New Roman" panose="02020603050405020304" pitchFamily="18" charset="0"/>
                <a:cs typeface="Times New Roman" panose="02020603050405020304" pitchFamily="18" charset="0"/>
              </a:rPr>
              <a:t>Two Horizontal Merger Scenarios</a:t>
            </a:r>
          </a:p>
        </p:txBody>
      </p:sp>
      <p:sp>
        <p:nvSpPr>
          <p:cNvPr id="72707" name="Rectangle 2"/>
          <p:cNvSpPr>
            <a:spLocks noChangeArrowheads="1"/>
          </p:cNvSpPr>
          <p:nvPr/>
        </p:nvSpPr>
        <p:spPr bwMode="auto">
          <a:xfrm>
            <a:off x="19050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A</a:t>
            </a:r>
          </a:p>
        </p:txBody>
      </p:sp>
      <p:sp>
        <p:nvSpPr>
          <p:cNvPr id="72708" name="Rectangle 3"/>
          <p:cNvSpPr>
            <a:spLocks noChangeArrowheads="1"/>
          </p:cNvSpPr>
          <p:nvPr/>
        </p:nvSpPr>
        <p:spPr bwMode="auto">
          <a:xfrm>
            <a:off x="3276600" y="23034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B</a:t>
            </a:r>
          </a:p>
        </p:txBody>
      </p:sp>
      <p:sp>
        <p:nvSpPr>
          <p:cNvPr id="72709" name="Rectangle 4"/>
          <p:cNvSpPr>
            <a:spLocks noChangeArrowheads="1"/>
          </p:cNvSpPr>
          <p:nvPr/>
        </p:nvSpPr>
        <p:spPr bwMode="auto">
          <a:xfrm>
            <a:off x="44958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 </a:t>
            </a:r>
          </a:p>
          <a:p>
            <a:pPr algn="ctr" eaLnBrk="1" hangingPunct="1">
              <a:spcBef>
                <a:spcPct val="0"/>
              </a:spcBef>
              <a:buFontTx/>
              <a:buNone/>
            </a:pPr>
            <a:r>
              <a:rPr lang="en-US" sz="1800">
                <a:latin typeface="Times New Roman" panose="02020603050405020304" pitchFamily="18" charset="0"/>
              </a:rPr>
              <a:t>C</a:t>
            </a:r>
          </a:p>
        </p:txBody>
      </p:sp>
      <p:sp>
        <p:nvSpPr>
          <p:cNvPr id="72710" name="Rectangle 5"/>
          <p:cNvSpPr>
            <a:spLocks noChangeArrowheads="1"/>
          </p:cNvSpPr>
          <p:nvPr/>
        </p:nvSpPr>
        <p:spPr bwMode="auto">
          <a:xfrm>
            <a:off x="6983413"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a:t>
            </a:r>
          </a:p>
        </p:txBody>
      </p:sp>
      <p:sp>
        <p:nvSpPr>
          <p:cNvPr id="72711" name="Rectangle 6"/>
          <p:cNvSpPr>
            <a:spLocks noChangeArrowheads="1"/>
          </p:cNvSpPr>
          <p:nvPr/>
        </p:nvSpPr>
        <p:spPr bwMode="auto">
          <a:xfrm>
            <a:off x="8302625" y="2317750"/>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B</a:t>
            </a:r>
          </a:p>
        </p:txBody>
      </p:sp>
      <p:sp>
        <p:nvSpPr>
          <p:cNvPr id="72712" name="Rectangle 7"/>
          <p:cNvSpPr>
            <a:spLocks noChangeArrowheads="1"/>
          </p:cNvSpPr>
          <p:nvPr/>
        </p:nvSpPr>
        <p:spPr bwMode="auto">
          <a:xfrm>
            <a:off x="27432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3" name="Rectangle 8"/>
          <p:cNvSpPr>
            <a:spLocks noChangeArrowheads="1"/>
          </p:cNvSpPr>
          <p:nvPr/>
        </p:nvSpPr>
        <p:spPr bwMode="auto">
          <a:xfrm>
            <a:off x="7756525"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AB</a:t>
            </a:r>
          </a:p>
        </p:txBody>
      </p:sp>
      <p:sp>
        <p:nvSpPr>
          <p:cNvPr id="72714" name="Rectangle 9"/>
          <p:cNvSpPr>
            <a:spLocks noChangeArrowheads="1"/>
          </p:cNvSpPr>
          <p:nvPr/>
        </p:nvSpPr>
        <p:spPr bwMode="auto">
          <a:xfrm>
            <a:off x="4114800" y="3598863"/>
            <a:ext cx="914400" cy="609600"/>
          </a:xfrm>
          <a:prstGeom prst="rect">
            <a:avLst/>
          </a:prstGeom>
          <a:solidFill>
            <a:schemeClr val="bg1"/>
          </a:solidFill>
          <a:ln w="9525">
            <a:solidFill>
              <a:schemeClr val="tx1"/>
            </a:solidFill>
            <a:round/>
            <a:headEnd/>
            <a:tailEnd/>
          </a:ln>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15" name="TextBox 10"/>
          <p:cNvSpPr txBox="1">
            <a:spLocks noChangeArrowheads="1"/>
          </p:cNvSpPr>
          <p:nvPr/>
        </p:nvSpPr>
        <p:spPr bwMode="auto">
          <a:xfrm>
            <a:off x="2746375" y="1617664"/>
            <a:ext cx="20335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Coordinated Effects</a:t>
            </a:r>
          </a:p>
        </p:txBody>
      </p:sp>
      <p:sp>
        <p:nvSpPr>
          <p:cNvPr id="72716" name="TextBox 11"/>
          <p:cNvSpPr txBox="1">
            <a:spLocks noChangeArrowheads="1"/>
          </p:cNvSpPr>
          <p:nvPr/>
        </p:nvSpPr>
        <p:spPr bwMode="auto">
          <a:xfrm>
            <a:off x="7851775" y="1617664"/>
            <a:ext cx="1816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u="sng">
                <a:latin typeface="Times New Roman" panose="02020603050405020304" pitchFamily="18" charset="0"/>
                <a:cs typeface="Times New Roman" panose="02020603050405020304" pitchFamily="18" charset="0"/>
              </a:rPr>
              <a:t>Unilateral Effects</a:t>
            </a:r>
          </a:p>
        </p:txBody>
      </p:sp>
      <p:cxnSp>
        <p:nvCxnSpPr>
          <p:cNvPr id="72717" name="Straight Arrow Connector 12"/>
          <p:cNvCxnSpPr>
            <a:cxnSpLocks noChangeShapeType="1"/>
            <a:stCxn id="72709" idx="2"/>
          </p:cNvCxnSpPr>
          <p:nvPr/>
        </p:nvCxnSpPr>
        <p:spPr bwMode="auto">
          <a:xfrm>
            <a:off x="2362200" y="2913064"/>
            <a:ext cx="7620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8" name="Straight Arrow Connector 13"/>
          <p:cNvCxnSpPr>
            <a:cxnSpLocks noChangeShapeType="1"/>
            <a:stCxn id="72710" idx="2"/>
          </p:cNvCxnSpPr>
          <p:nvPr/>
        </p:nvCxnSpPr>
        <p:spPr bwMode="auto">
          <a:xfrm flipH="1">
            <a:off x="3276600" y="2913064"/>
            <a:ext cx="457200" cy="59213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19" name="Straight Arrow Connector 14"/>
          <p:cNvCxnSpPr>
            <a:cxnSpLocks noChangeShapeType="1"/>
            <a:stCxn id="72712" idx="2"/>
          </p:cNvCxnSpPr>
          <p:nvPr/>
        </p:nvCxnSpPr>
        <p:spPr bwMode="auto">
          <a:xfrm>
            <a:off x="7440613" y="2927351"/>
            <a:ext cx="711200" cy="67151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0" name="Straight Arrow Connector 15"/>
          <p:cNvCxnSpPr>
            <a:cxnSpLocks noChangeShapeType="1"/>
            <a:stCxn id="72713" idx="2"/>
          </p:cNvCxnSpPr>
          <p:nvPr/>
        </p:nvCxnSpPr>
        <p:spPr bwMode="auto">
          <a:xfrm flipH="1">
            <a:off x="8201025" y="2927350"/>
            <a:ext cx="558800" cy="6858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2721" name="Straight Arrow Connector 16"/>
          <p:cNvCxnSpPr>
            <a:cxnSpLocks noChangeShapeType="1"/>
          </p:cNvCxnSpPr>
          <p:nvPr/>
        </p:nvCxnSpPr>
        <p:spPr bwMode="auto">
          <a:xfrm>
            <a:off x="3657600" y="3903664"/>
            <a:ext cx="457200" cy="1587"/>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2722" name="TextBox 17"/>
          <p:cNvSpPr txBox="1">
            <a:spLocks noChangeArrowheads="1"/>
          </p:cNvSpPr>
          <p:nvPr/>
        </p:nvSpPr>
        <p:spPr bwMode="auto">
          <a:xfrm>
            <a:off x="1897063" y="4513263"/>
            <a:ext cx="3733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i="1" dirty="0">
                <a:latin typeface="Times New Roman" panose="02020603050405020304" pitchFamily="18" charset="0"/>
                <a:cs typeface="Times New Roman" panose="02020603050405020304" pitchFamily="18" charset="0"/>
              </a:rPr>
              <a:t>Merger of Firms A and B </a:t>
            </a:r>
            <a:r>
              <a:rPr lang="en-US" sz="1600" b="1" i="1" dirty="0">
                <a:latin typeface="Times New Roman" panose="02020603050405020304" pitchFamily="18" charset="0"/>
                <a:cs typeface="Times New Roman" panose="02020603050405020304" pitchFamily="18" charset="0"/>
              </a:rPr>
              <a:t>facilitates coordination</a:t>
            </a:r>
            <a:r>
              <a:rPr lang="en-US" sz="1600" i="1" dirty="0">
                <a:latin typeface="Times New Roman" panose="02020603050405020304" pitchFamily="18" charset="0"/>
                <a:cs typeface="Times New Roman" panose="02020603050405020304" pitchFamily="18" charset="0"/>
              </a:rPr>
              <a:t> between Firm AB and Firm C and hence the exercise of market power.</a:t>
            </a:r>
          </a:p>
        </p:txBody>
      </p:sp>
      <p:sp>
        <p:nvSpPr>
          <p:cNvPr id="72723" name="TextBox 18"/>
          <p:cNvSpPr txBox="1">
            <a:spLocks noChangeArrowheads="1"/>
          </p:cNvSpPr>
          <p:nvPr/>
        </p:nvSpPr>
        <p:spPr bwMode="auto">
          <a:xfrm>
            <a:off x="6983413" y="4508054"/>
            <a:ext cx="3733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i="1" dirty="0">
                <a:solidFill>
                  <a:srgbClr val="0070C0"/>
                </a:solidFill>
                <a:latin typeface="Times New Roman" panose="02020603050405020304" pitchFamily="18" charset="0"/>
                <a:cs typeface="Times New Roman" panose="02020603050405020304" pitchFamily="18" charset="0"/>
              </a:rPr>
              <a:t>Merger of Firms A and B facilitates the exercise of market power by Firm AB alone without coordination with Firm C.</a:t>
            </a:r>
          </a:p>
          <a:p>
            <a:pPr algn="ctr">
              <a:spcBef>
                <a:spcPct val="0"/>
              </a:spcBef>
              <a:buFontTx/>
              <a:buNone/>
            </a:pPr>
            <a:r>
              <a:rPr lang="en-US" sz="1600" b="1" i="1" dirty="0">
                <a:solidFill>
                  <a:srgbClr val="0070C0"/>
                </a:solidFill>
                <a:latin typeface="Times New Roman" panose="02020603050405020304" pitchFamily="18" charset="0"/>
                <a:cs typeface="Times New Roman" panose="02020603050405020304" pitchFamily="18" charset="0"/>
              </a:rPr>
              <a:t>Eliminates “head-to-head” competition.</a:t>
            </a:r>
          </a:p>
        </p:txBody>
      </p:sp>
      <p:sp>
        <p:nvSpPr>
          <p:cNvPr id="72724" name="TextBox 19"/>
          <p:cNvSpPr txBox="1">
            <a:spLocks noChangeArrowheads="1"/>
          </p:cNvSpPr>
          <p:nvPr/>
        </p:nvSpPr>
        <p:spPr bwMode="auto">
          <a:xfrm>
            <a:off x="5562600" y="2424114"/>
            <a:ext cx="1246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Pre-Merger</a:t>
            </a:r>
          </a:p>
        </p:txBody>
      </p:sp>
      <p:sp>
        <p:nvSpPr>
          <p:cNvPr id="72725" name="TextBox 20"/>
          <p:cNvSpPr txBox="1">
            <a:spLocks noChangeArrowheads="1"/>
          </p:cNvSpPr>
          <p:nvPr/>
        </p:nvSpPr>
        <p:spPr bwMode="auto">
          <a:xfrm>
            <a:off x="5518150" y="3719514"/>
            <a:ext cx="1335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a:latin typeface="Times New Roman" panose="02020603050405020304" pitchFamily="18" charset="0"/>
                <a:cs typeface="Times New Roman" panose="02020603050405020304" pitchFamily="18" charset="0"/>
              </a:rPr>
              <a:t>Post-Merger</a:t>
            </a:r>
          </a:p>
        </p:txBody>
      </p:sp>
      <p:sp>
        <p:nvSpPr>
          <p:cNvPr id="72726" name="Rectangle 21"/>
          <p:cNvSpPr>
            <a:spLocks noChangeArrowheads="1"/>
          </p:cNvSpPr>
          <p:nvPr/>
        </p:nvSpPr>
        <p:spPr bwMode="auto">
          <a:xfrm>
            <a:off x="9067800" y="36750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7" name="Rectangle 22"/>
          <p:cNvSpPr>
            <a:spLocks noChangeArrowheads="1"/>
          </p:cNvSpPr>
          <p:nvPr/>
        </p:nvSpPr>
        <p:spPr bwMode="auto">
          <a:xfrm>
            <a:off x="9601200" y="2303463"/>
            <a:ext cx="914400" cy="60960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a:latin typeface="Times New Roman" panose="02020603050405020304" pitchFamily="18" charset="0"/>
              </a:rPr>
              <a:t>Firm</a:t>
            </a:r>
          </a:p>
          <a:p>
            <a:pPr algn="ctr" eaLnBrk="1" hangingPunct="1">
              <a:spcBef>
                <a:spcPct val="0"/>
              </a:spcBef>
              <a:buFontTx/>
              <a:buNone/>
            </a:pPr>
            <a:r>
              <a:rPr lang="en-US" sz="1800">
                <a:latin typeface="Times New Roman" panose="02020603050405020304" pitchFamily="18" charset="0"/>
              </a:rPr>
              <a:t>C</a:t>
            </a:r>
          </a:p>
        </p:txBody>
      </p:sp>
      <p:sp>
        <p:nvSpPr>
          <p:cNvPr id="72728" name="TextBox 23"/>
          <p:cNvSpPr txBox="1">
            <a:spLocks noChangeArrowheads="1"/>
          </p:cNvSpPr>
          <p:nvPr/>
        </p:nvSpPr>
        <p:spPr bwMode="auto">
          <a:xfrm>
            <a:off x="9369426" y="6245225"/>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798</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29</a:t>
            </a:fld>
            <a:endParaRPr lang="en-US" altLang="en-US"/>
          </a:p>
        </p:txBody>
      </p:sp>
    </p:spTree>
    <p:extLst>
      <p:ext uri="{BB962C8B-B14F-4D97-AF65-F5344CB8AC3E}">
        <p14:creationId xmlns:p14="http://schemas.microsoft.com/office/powerpoint/2010/main" val="1256086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6F437-B8E8-4713-8FAA-654DBB9A2D18}"/>
              </a:ext>
            </a:extLst>
          </p:cNvPr>
          <p:cNvSpPr>
            <a:spLocks noGrp="1"/>
          </p:cNvSpPr>
          <p:nvPr>
            <p:ph type="title"/>
          </p:nvPr>
        </p:nvSpPr>
        <p:spPr>
          <a:xfrm>
            <a:off x="591620" y="49277"/>
            <a:ext cx="10515600" cy="1325563"/>
          </a:xfrm>
        </p:spPr>
        <p:txBody>
          <a:bodyPr/>
          <a:lstStyle/>
          <a:p>
            <a:r>
              <a:rPr lang="en-US" dirty="0"/>
              <a:t>“Cluster” Markets </a:t>
            </a:r>
            <a:r>
              <a:rPr lang="en-US" sz="2000" i="1" dirty="0">
                <a:solidFill>
                  <a:srgbClr val="00B0F0"/>
                </a:solidFill>
              </a:rPr>
              <a:t>(pp.780-82)</a:t>
            </a:r>
            <a:endParaRPr lang="en-US" i="1" dirty="0">
              <a:solidFill>
                <a:srgbClr val="00B0F0"/>
              </a:solidFill>
            </a:endParaRPr>
          </a:p>
        </p:txBody>
      </p:sp>
      <p:sp>
        <p:nvSpPr>
          <p:cNvPr id="3" name="Content Placeholder 2">
            <a:extLst>
              <a:ext uri="{FF2B5EF4-FFF2-40B4-BE49-F238E27FC236}">
                <a16:creationId xmlns:a16="http://schemas.microsoft.com/office/drawing/2014/main" id="{D7E594D7-960D-4463-B62B-EDBACEE2B52A}"/>
              </a:ext>
            </a:extLst>
          </p:cNvPr>
          <p:cNvSpPr>
            <a:spLocks noGrp="1"/>
          </p:cNvSpPr>
          <p:nvPr>
            <p:ph idx="1"/>
          </p:nvPr>
        </p:nvSpPr>
        <p:spPr>
          <a:xfrm>
            <a:off x="591620" y="1089061"/>
            <a:ext cx="8018980" cy="5948737"/>
          </a:xfrm>
        </p:spPr>
        <p:txBody>
          <a:bodyPr>
            <a:normAutofit fontScale="77500" lnSpcReduction="20000"/>
          </a:bodyPr>
          <a:lstStyle/>
          <a:p>
            <a:r>
              <a:rPr lang="en-US" dirty="0"/>
              <a:t>Potato chips, pretzels, and cheese doodles are all substitute “salty snacks.”</a:t>
            </a:r>
          </a:p>
          <a:p>
            <a:r>
              <a:rPr lang="en-US" dirty="0"/>
              <a:t>But agencies and courts sometimes define the market as a “cluster” of </a:t>
            </a:r>
            <a:r>
              <a:rPr lang="en-US" i="1" dirty="0">
                <a:solidFill>
                  <a:srgbClr val="C00000"/>
                </a:solidFill>
              </a:rPr>
              <a:t>non-substitute products </a:t>
            </a:r>
            <a:r>
              <a:rPr lang="en-US" dirty="0"/>
              <a:t>sold by the merging firms</a:t>
            </a:r>
          </a:p>
          <a:p>
            <a:pPr lvl="1"/>
            <a:r>
              <a:rPr lang="en-US" i="1" dirty="0"/>
              <a:t>Phila </a:t>
            </a:r>
            <a:r>
              <a:rPr lang="en-US" i="1" dirty="0" err="1"/>
              <a:t>Nat’l</a:t>
            </a:r>
            <a:r>
              <a:rPr lang="en-US" i="1" dirty="0"/>
              <a:t> Bank</a:t>
            </a:r>
            <a:r>
              <a:rPr lang="en-US" dirty="0"/>
              <a:t>: Banking services</a:t>
            </a:r>
          </a:p>
          <a:p>
            <a:pPr lvl="1"/>
            <a:r>
              <a:rPr lang="en-US" i="1" dirty="0"/>
              <a:t>Staples I</a:t>
            </a:r>
            <a:r>
              <a:rPr lang="en-US" dirty="0"/>
              <a:t>: </a:t>
            </a:r>
            <a:r>
              <a:rPr lang="en-US" dirty="0">
                <a:solidFill>
                  <a:srgbClr val="C00000"/>
                </a:solidFill>
              </a:rPr>
              <a:t>consumable office supplies </a:t>
            </a:r>
            <a:r>
              <a:rPr lang="en-US" dirty="0"/>
              <a:t>(paper, pens, tape, electric cords, etc.).  </a:t>
            </a:r>
          </a:p>
          <a:p>
            <a:pPr lvl="1"/>
            <a:r>
              <a:rPr lang="en-US" dirty="0">
                <a:solidFill>
                  <a:srgbClr val="C00000"/>
                </a:solidFill>
              </a:rPr>
              <a:t>Supermarkets</a:t>
            </a:r>
            <a:r>
              <a:rPr lang="en-US" dirty="0"/>
              <a:t>: assume all products rather than separate markets for meat, produce, canned goods, prepared foods for carryout </a:t>
            </a:r>
          </a:p>
          <a:p>
            <a:r>
              <a:rPr lang="en-US" dirty="0"/>
              <a:t>Sometimes those products may be </a:t>
            </a:r>
            <a:r>
              <a:rPr lang="en-US" i="1" dirty="0">
                <a:solidFill>
                  <a:srgbClr val="C00000"/>
                </a:solidFill>
              </a:rPr>
              <a:t>complements</a:t>
            </a:r>
          </a:p>
          <a:p>
            <a:pPr lvl="1"/>
            <a:r>
              <a:rPr lang="en-US" dirty="0">
                <a:solidFill>
                  <a:srgbClr val="C00000"/>
                </a:solidFill>
              </a:rPr>
              <a:t>Computer printers and toner </a:t>
            </a:r>
            <a:r>
              <a:rPr lang="en-US" dirty="0"/>
              <a:t>sold by integrated firms</a:t>
            </a:r>
          </a:p>
          <a:p>
            <a:pPr lvl="1"/>
            <a:r>
              <a:rPr lang="en-US" dirty="0">
                <a:solidFill>
                  <a:srgbClr val="C00000"/>
                </a:solidFill>
              </a:rPr>
              <a:t>All products are clusters of complementary components </a:t>
            </a:r>
            <a:r>
              <a:rPr lang="en-US" dirty="0"/>
              <a:t>(e.g., autos)</a:t>
            </a:r>
          </a:p>
          <a:p>
            <a:r>
              <a:rPr lang="en-US" dirty="0"/>
              <a:t>Since markets should be defined with substitutes, when do these cluster markets make economic sense?</a:t>
            </a:r>
          </a:p>
          <a:p>
            <a:pPr lvl="1"/>
            <a:r>
              <a:rPr lang="en-US" i="1" dirty="0">
                <a:solidFill>
                  <a:srgbClr val="C00000"/>
                </a:solidFill>
              </a:rPr>
              <a:t>Administrative Convenience: </a:t>
            </a:r>
            <a:r>
              <a:rPr lang="en-US" dirty="0"/>
              <a:t>defining separate markets would not change the analysis or results</a:t>
            </a:r>
          </a:p>
          <a:p>
            <a:pPr lvl="1"/>
            <a:r>
              <a:rPr lang="en-US" i="1" dirty="0">
                <a:solidFill>
                  <a:srgbClr val="C00000"/>
                </a:solidFill>
              </a:rPr>
              <a:t>Transaction Complements: </a:t>
            </a:r>
            <a:r>
              <a:rPr lang="en-US" dirty="0"/>
              <a:t>consumers buy the products together</a:t>
            </a:r>
          </a:p>
          <a:p>
            <a:r>
              <a:rPr lang="en-US" dirty="0"/>
              <a:t>In the case of transaction complements, firms that sell </a:t>
            </a:r>
            <a:r>
              <a:rPr lang="en-US" dirty="0">
                <a:solidFill>
                  <a:srgbClr val="C00000"/>
                </a:solidFill>
              </a:rPr>
              <a:t>only part of the bundle </a:t>
            </a:r>
            <a:r>
              <a:rPr lang="en-US" dirty="0"/>
              <a:t>may not be significant competitors</a:t>
            </a:r>
          </a:p>
          <a:p>
            <a:pPr lvl="1"/>
            <a:r>
              <a:rPr lang="en-US" dirty="0"/>
              <a:t>E.g., </a:t>
            </a:r>
            <a:r>
              <a:rPr lang="en-US" sz="2600" dirty="0">
                <a:solidFill>
                  <a:srgbClr val="C00000"/>
                </a:solidFill>
              </a:rPr>
              <a:t>produce stands </a:t>
            </a:r>
            <a:r>
              <a:rPr lang="en-US" dirty="0"/>
              <a:t>likely provide little constraint to supermarket pricing, unless a substantial fraction of consumers use them</a:t>
            </a:r>
          </a:p>
        </p:txBody>
      </p:sp>
      <p:sp>
        <p:nvSpPr>
          <p:cNvPr id="4" name="Slide Number Placeholder 3">
            <a:extLst>
              <a:ext uri="{FF2B5EF4-FFF2-40B4-BE49-F238E27FC236}">
                <a16:creationId xmlns:a16="http://schemas.microsoft.com/office/drawing/2014/main" id="{F723E1C6-E2F0-4CB9-96BD-D55932A7760D}"/>
              </a:ext>
            </a:extLst>
          </p:cNvPr>
          <p:cNvSpPr>
            <a:spLocks noGrp="1"/>
          </p:cNvSpPr>
          <p:nvPr>
            <p:ph type="sldNum" sz="quarter" idx="12"/>
          </p:nvPr>
        </p:nvSpPr>
        <p:spPr/>
        <p:txBody>
          <a:bodyPr/>
          <a:lstStyle/>
          <a:p>
            <a:fld id="{A3FA0A93-60EE-4E9D-852F-604094E61050}" type="slidenum">
              <a:rPr lang="en-US" smtClean="0"/>
              <a:t>3</a:t>
            </a:fld>
            <a:endParaRPr lang="en-US"/>
          </a:p>
        </p:txBody>
      </p:sp>
      <p:cxnSp>
        <p:nvCxnSpPr>
          <p:cNvPr id="5" name="Straight Arrow Connector 4">
            <a:extLst>
              <a:ext uri="{FF2B5EF4-FFF2-40B4-BE49-F238E27FC236}">
                <a16:creationId xmlns:a16="http://schemas.microsoft.com/office/drawing/2014/main" id="{E8EE7AA8-425C-4414-97C6-30844C5BC245}"/>
              </a:ext>
            </a:extLst>
          </p:cNvPr>
          <p:cNvCxnSpPr>
            <a:cxnSpLocks/>
          </p:cNvCxnSpPr>
          <p:nvPr/>
        </p:nvCxnSpPr>
        <p:spPr>
          <a:xfrm flipH="1">
            <a:off x="8171379" y="4539301"/>
            <a:ext cx="878441" cy="3595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0A091A2-21E6-4AD0-9DB6-9E0BC80C2B11}"/>
              </a:ext>
            </a:extLst>
          </p:cNvPr>
          <p:cNvSpPr txBox="1"/>
          <p:nvPr/>
        </p:nvSpPr>
        <p:spPr>
          <a:xfrm>
            <a:off x="9429750" y="3795769"/>
            <a:ext cx="2262669" cy="923330"/>
          </a:xfrm>
          <a:prstGeom prst="rect">
            <a:avLst/>
          </a:prstGeom>
          <a:noFill/>
          <a:ln w="38100">
            <a:solidFill>
              <a:srgbClr val="0070C0"/>
            </a:solidFill>
          </a:ln>
        </p:spPr>
        <p:txBody>
          <a:bodyPr wrap="square" rtlCol="0">
            <a:spAutoFit/>
          </a:bodyPr>
          <a:lstStyle/>
          <a:p>
            <a:r>
              <a:rPr lang="en-US" b="1" i="1" dirty="0">
                <a:solidFill>
                  <a:srgbClr val="0070C0"/>
                </a:solidFill>
              </a:rPr>
              <a:t>Substitution patterns similar across all the products”</a:t>
            </a:r>
          </a:p>
        </p:txBody>
      </p:sp>
      <p:cxnSp>
        <p:nvCxnSpPr>
          <p:cNvPr id="11" name="Straight Arrow Connector 10">
            <a:extLst>
              <a:ext uri="{FF2B5EF4-FFF2-40B4-BE49-F238E27FC236}">
                <a16:creationId xmlns:a16="http://schemas.microsoft.com/office/drawing/2014/main" id="{C345592F-E387-4A24-B4F2-DB715F0F761D}"/>
              </a:ext>
            </a:extLst>
          </p:cNvPr>
          <p:cNvCxnSpPr>
            <a:cxnSpLocks/>
          </p:cNvCxnSpPr>
          <p:nvPr/>
        </p:nvCxnSpPr>
        <p:spPr>
          <a:xfrm flipH="1">
            <a:off x="8087476" y="5484722"/>
            <a:ext cx="1243172"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F354EB7-3537-4B71-9015-7A3E7FDC48CA}"/>
              </a:ext>
            </a:extLst>
          </p:cNvPr>
          <p:cNvSpPr txBox="1"/>
          <p:nvPr/>
        </p:nvSpPr>
        <p:spPr>
          <a:xfrm>
            <a:off x="9429750" y="5045696"/>
            <a:ext cx="2262669" cy="1200329"/>
          </a:xfrm>
          <a:prstGeom prst="rect">
            <a:avLst/>
          </a:prstGeom>
          <a:noFill/>
          <a:ln w="38100">
            <a:solidFill>
              <a:srgbClr val="0070C0"/>
            </a:solidFill>
          </a:ln>
        </p:spPr>
        <p:txBody>
          <a:bodyPr wrap="square" rtlCol="0">
            <a:spAutoFit/>
          </a:bodyPr>
          <a:lstStyle/>
          <a:p>
            <a:r>
              <a:rPr lang="en-US" b="1" i="1" dirty="0">
                <a:solidFill>
                  <a:srgbClr val="0070C0"/>
                </a:solidFill>
              </a:rPr>
              <a:t>“One stop shop” convenience.  Or, need for products to match up.</a:t>
            </a:r>
          </a:p>
        </p:txBody>
      </p:sp>
    </p:spTree>
    <p:extLst>
      <p:ext uri="{BB962C8B-B14F-4D97-AF65-F5344CB8AC3E}">
        <p14:creationId xmlns:p14="http://schemas.microsoft.com/office/powerpoint/2010/main" val="27746908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8832"/>
          </a:xfrm>
        </p:spPr>
        <p:txBody>
          <a:bodyPr>
            <a:normAutofit/>
          </a:bodyPr>
          <a:lstStyle/>
          <a:p>
            <a:r>
              <a:rPr lang="en-US" sz="3200" dirty="0"/>
              <a:t>Unilateral Effects vs Coordinated Effects: </a:t>
            </a:r>
            <a:br>
              <a:rPr lang="en-US" sz="3200" dirty="0"/>
            </a:br>
            <a:r>
              <a:rPr lang="en-US" sz="3200" dirty="0"/>
              <a:t>Technical Distinction</a:t>
            </a:r>
          </a:p>
        </p:txBody>
      </p:sp>
      <p:sp>
        <p:nvSpPr>
          <p:cNvPr id="4" name="TextBox 3"/>
          <p:cNvSpPr txBox="1"/>
          <p:nvPr/>
        </p:nvSpPr>
        <p:spPr>
          <a:xfrm>
            <a:off x="807720" y="1565932"/>
            <a:ext cx="6990365" cy="3416320"/>
          </a:xfrm>
          <a:prstGeom prst="rect">
            <a:avLst/>
          </a:prstGeom>
          <a:noFill/>
        </p:spPr>
        <p:txBody>
          <a:bodyPr wrap="square" rtlCol="0">
            <a:spAutoFit/>
          </a:bodyPr>
          <a:lstStyle/>
          <a:p>
            <a:r>
              <a:rPr lang="en-US" sz="2400" u="sng" dirty="0">
                <a:solidFill>
                  <a:srgbClr val="C00000"/>
                </a:solidFill>
              </a:rPr>
              <a:t>Unilateral Effects</a:t>
            </a:r>
            <a:r>
              <a:rPr lang="en-US" sz="2400" dirty="0">
                <a:solidFill>
                  <a:srgbClr val="C00000"/>
                </a:solidFill>
              </a:rPr>
              <a:t>: </a:t>
            </a:r>
            <a:r>
              <a:rPr lang="en-US" sz="2400" dirty="0"/>
              <a:t>Enhance market power by </a:t>
            </a:r>
            <a:br>
              <a:rPr lang="en-US" sz="2400" dirty="0"/>
            </a:br>
            <a:r>
              <a:rPr lang="en-US" sz="2400" dirty="0"/>
              <a:t>eliminating head-to-head competition between merging firms, </a:t>
            </a:r>
            <a:r>
              <a:rPr lang="en-US" sz="2400" i="1" dirty="0">
                <a:solidFill>
                  <a:srgbClr val="C00000"/>
                </a:solidFill>
              </a:rPr>
              <a:t>even if the merger causes no changes in the way other firms behave</a:t>
            </a:r>
            <a:r>
              <a:rPr lang="en-US" sz="2400" dirty="0"/>
              <a:t>.  </a:t>
            </a:r>
            <a:endParaRPr lang="en-US" sz="2400" dirty="0">
              <a:solidFill>
                <a:srgbClr val="C00000"/>
              </a:solidFill>
              <a:highlight>
                <a:srgbClr val="FFFF00"/>
              </a:highlight>
            </a:endParaRPr>
          </a:p>
          <a:p>
            <a:endParaRPr lang="en-US" sz="2400" dirty="0"/>
          </a:p>
          <a:p>
            <a:r>
              <a:rPr lang="en-US" sz="2400" u="sng" dirty="0">
                <a:solidFill>
                  <a:srgbClr val="C00000"/>
                </a:solidFill>
              </a:rPr>
              <a:t>Coordinated Effects</a:t>
            </a:r>
            <a:r>
              <a:rPr lang="en-US" sz="2400" dirty="0">
                <a:solidFill>
                  <a:srgbClr val="C00000"/>
                </a:solidFill>
              </a:rPr>
              <a:t>: </a:t>
            </a:r>
            <a:r>
              <a:rPr lang="en-US" sz="2400" dirty="0"/>
              <a:t>Enhance market power by </a:t>
            </a:r>
            <a:br>
              <a:rPr lang="en-US" sz="2400" dirty="0"/>
            </a:br>
            <a:r>
              <a:rPr lang="en-US" sz="2400" dirty="0"/>
              <a:t>increasing the </a:t>
            </a:r>
            <a:r>
              <a:rPr lang="en-US" sz="2400" i="1" dirty="0">
                <a:solidFill>
                  <a:srgbClr val="C00000"/>
                </a:solidFill>
              </a:rPr>
              <a:t>risk of coordinated, accommodating, or interdependent behavior among some or all rivals in the market</a:t>
            </a:r>
            <a:r>
              <a:rPr lang="en-US" sz="2400" i="1" dirty="0"/>
              <a:t>. </a:t>
            </a:r>
            <a:endParaRPr lang="en-US" sz="2400" dirty="0">
              <a:solidFill>
                <a:srgbClr val="00B0F0"/>
              </a:solidFill>
            </a:endParaRPr>
          </a:p>
        </p:txBody>
      </p:sp>
      <p:sp>
        <p:nvSpPr>
          <p:cNvPr id="6" name="Slide Number Placeholder 5"/>
          <p:cNvSpPr>
            <a:spLocks noGrp="1"/>
          </p:cNvSpPr>
          <p:nvPr>
            <p:ph type="sldNum" sz="quarter" idx="12"/>
          </p:nvPr>
        </p:nvSpPr>
        <p:spPr/>
        <p:txBody>
          <a:bodyPr/>
          <a:lstStyle/>
          <a:p>
            <a:fld id="{A3FA0A93-60EE-4E9D-852F-604094E61050}" type="slidenum">
              <a:rPr lang="en-US" smtClean="0"/>
              <a:t>30</a:t>
            </a:fld>
            <a:endParaRPr lang="en-US"/>
          </a:p>
        </p:txBody>
      </p:sp>
      <p:sp>
        <p:nvSpPr>
          <p:cNvPr id="5" name="TextBox 4">
            <a:extLst>
              <a:ext uri="{FF2B5EF4-FFF2-40B4-BE49-F238E27FC236}">
                <a16:creationId xmlns:a16="http://schemas.microsoft.com/office/drawing/2014/main" id="{2FD4D5FE-B8F6-4065-A4F4-F0CF6ADE06D3}"/>
              </a:ext>
            </a:extLst>
          </p:cNvPr>
          <p:cNvSpPr txBox="1"/>
          <p:nvPr/>
        </p:nvSpPr>
        <p:spPr>
          <a:xfrm>
            <a:off x="8251431" y="1383958"/>
            <a:ext cx="1550115" cy="461665"/>
          </a:xfrm>
          <a:prstGeom prst="rect">
            <a:avLst/>
          </a:prstGeom>
          <a:noFill/>
          <a:ln w="38100">
            <a:solidFill>
              <a:srgbClr val="0070C0"/>
            </a:solidFill>
          </a:ln>
        </p:spPr>
        <p:txBody>
          <a:bodyPr wrap="square" rtlCol="0">
            <a:spAutoFit/>
          </a:bodyPr>
          <a:lstStyle/>
          <a:p>
            <a:r>
              <a:rPr lang="en-US" sz="2400" b="1" i="1" dirty="0">
                <a:solidFill>
                  <a:srgbClr val="0070C0"/>
                </a:solidFill>
              </a:rPr>
              <a:t>Topic 12</a:t>
            </a:r>
          </a:p>
        </p:txBody>
      </p:sp>
      <p:cxnSp>
        <p:nvCxnSpPr>
          <p:cNvPr id="7" name="Straight Arrow Connector 6">
            <a:extLst>
              <a:ext uri="{FF2B5EF4-FFF2-40B4-BE49-F238E27FC236}">
                <a16:creationId xmlns:a16="http://schemas.microsoft.com/office/drawing/2014/main" id="{00CFA435-76B6-4E3E-9E1A-752561EAC495}"/>
              </a:ext>
            </a:extLst>
          </p:cNvPr>
          <p:cNvCxnSpPr>
            <a:cxnSpLocks/>
          </p:cNvCxnSpPr>
          <p:nvPr/>
        </p:nvCxnSpPr>
        <p:spPr>
          <a:xfrm flipH="1">
            <a:off x="7282612" y="1784068"/>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E2A8D35-FD42-4B33-8243-3F1256AE32F2}"/>
              </a:ext>
            </a:extLst>
          </p:cNvPr>
          <p:cNvSpPr txBox="1"/>
          <p:nvPr/>
        </p:nvSpPr>
        <p:spPr>
          <a:xfrm>
            <a:off x="8313076" y="3053830"/>
            <a:ext cx="1550115" cy="461665"/>
          </a:xfrm>
          <a:prstGeom prst="rect">
            <a:avLst/>
          </a:prstGeom>
          <a:noFill/>
          <a:ln w="38100">
            <a:solidFill>
              <a:srgbClr val="0070C0"/>
            </a:solidFill>
          </a:ln>
        </p:spPr>
        <p:txBody>
          <a:bodyPr wrap="square" rtlCol="0">
            <a:spAutoFit/>
          </a:bodyPr>
          <a:lstStyle/>
          <a:p>
            <a:r>
              <a:rPr lang="en-US" sz="2400" b="1" i="1" dirty="0">
                <a:solidFill>
                  <a:srgbClr val="0070C0"/>
                </a:solidFill>
              </a:rPr>
              <a:t>Topic 13</a:t>
            </a:r>
          </a:p>
        </p:txBody>
      </p:sp>
      <p:cxnSp>
        <p:nvCxnSpPr>
          <p:cNvPr id="9" name="Straight Arrow Connector 8">
            <a:extLst>
              <a:ext uri="{FF2B5EF4-FFF2-40B4-BE49-F238E27FC236}">
                <a16:creationId xmlns:a16="http://schemas.microsoft.com/office/drawing/2014/main" id="{00A25886-0183-4D9F-8A6C-47B11B9E57DD}"/>
              </a:ext>
            </a:extLst>
          </p:cNvPr>
          <p:cNvCxnSpPr>
            <a:cxnSpLocks/>
          </p:cNvCxnSpPr>
          <p:nvPr/>
        </p:nvCxnSpPr>
        <p:spPr>
          <a:xfrm flipH="1">
            <a:off x="7344257" y="3453940"/>
            <a:ext cx="813424" cy="1743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072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75534-97CC-47E9-A666-7A710F25271B}"/>
              </a:ext>
            </a:extLst>
          </p:cNvPr>
          <p:cNvSpPr>
            <a:spLocks noGrp="1"/>
          </p:cNvSpPr>
          <p:nvPr>
            <p:ph type="title"/>
          </p:nvPr>
        </p:nvSpPr>
        <p:spPr/>
        <p:txBody>
          <a:bodyPr/>
          <a:lstStyle/>
          <a:p>
            <a:r>
              <a:rPr lang="en-US" dirty="0"/>
              <a:t>Unilateral Effects: Introduction</a:t>
            </a:r>
          </a:p>
        </p:txBody>
      </p:sp>
      <p:sp>
        <p:nvSpPr>
          <p:cNvPr id="3" name="Content Placeholder 2">
            <a:extLst>
              <a:ext uri="{FF2B5EF4-FFF2-40B4-BE49-F238E27FC236}">
                <a16:creationId xmlns:a16="http://schemas.microsoft.com/office/drawing/2014/main" id="{368138C7-5D6C-47FD-9052-085DCA380166}"/>
              </a:ext>
            </a:extLst>
          </p:cNvPr>
          <p:cNvSpPr>
            <a:spLocks noGrp="1"/>
          </p:cNvSpPr>
          <p:nvPr>
            <p:ph idx="1"/>
          </p:nvPr>
        </p:nvSpPr>
        <p:spPr>
          <a:xfrm>
            <a:off x="838200" y="1571101"/>
            <a:ext cx="10515600" cy="4351338"/>
          </a:xfrm>
        </p:spPr>
        <p:txBody>
          <a:bodyPr>
            <a:normAutofit fontScale="92500" lnSpcReduction="10000"/>
          </a:bodyPr>
          <a:lstStyle/>
          <a:p>
            <a:pPr marL="182880" indent="-274320">
              <a:lnSpc>
                <a:spcPct val="120000"/>
              </a:lnSpc>
              <a:spcBef>
                <a:spcPts val="0"/>
              </a:spcBef>
              <a:spcAft>
                <a:spcPts val="600"/>
              </a:spcAft>
              <a:defRPr/>
            </a:pPr>
            <a:r>
              <a:rPr lang="en-US" sz="2400" dirty="0">
                <a:solidFill>
                  <a:srgbClr val="C00000"/>
                </a:solidFill>
              </a:rPr>
              <a:t>Elimination of head-to-head competition between the merging firms</a:t>
            </a:r>
            <a:r>
              <a:rPr lang="en-US" sz="2600" dirty="0"/>
              <a:t>.</a:t>
            </a:r>
          </a:p>
          <a:p>
            <a:pPr>
              <a:lnSpc>
                <a:spcPct val="100000"/>
              </a:lnSpc>
              <a:spcBef>
                <a:spcPts val="0"/>
              </a:spcBef>
              <a:spcAft>
                <a:spcPts val="600"/>
              </a:spcAft>
              <a:defRPr/>
            </a:pPr>
            <a:r>
              <a:rPr lang="en-US" sz="2000" dirty="0"/>
              <a:t>Elimination of competition incentivizes price increases </a:t>
            </a:r>
          </a:p>
          <a:p>
            <a:pPr>
              <a:lnSpc>
                <a:spcPct val="100000"/>
              </a:lnSpc>
              <a:spcBef>
                <a:spcPts val="0"/>
              </a:spcBef>
              <a:spcAft>
                <a:spcPts val="600"/>
              </a:spcAft>
              <a:defRPr/>
            </a:pPr>
            <a:r>
              <a:rPr lang="en-US" sz="2100" dirty="0"/>
              <a:t>Very simple and ubiquitous </a:t>
            </a:r>
          </a:p>
          <a:p>
            <a:pPr lvl="1">
              <a:lnSpc>
                <a:spcPct val="100000"/>
              </a:lnSpc>
              <a:spcBef>
                <a:spcPts val="0"/>
              </a:spcBef>
              <a:spcAft>
                <a:spcPts val="600"/>
              </a:spcAft>
              <a:defRPr/>
            </a:pPr>
            <a:r>
              <a:rPr lang="en-US" sz="1800" dirty="0"/>
              <a:t>Analogous to </a:t>
            </a:r>
            <a:r>
              <a:rPr lang="en-US" sz="1800" b="1" i="1" dirty="0">
                <a:solidFill>
                  <a:srgbClr val="C00000"/>
                </a:solidFill>
              </a:rPr>
              <a:t>merger to monopoly</a:t>
            </a:r>
            <a:r>
              <a:rPr lang="en-US" sz="1800" dirty="0"/>
              <a:t>– but no monopoly required – because the focus is </a:t>
            </a:r>
            <a:r>
              <a:rPr lang="en-US" sz="1800" b="1" i="1" dirty="0">
                <a:solidFill>
                  <a:srgbClr val="C00000"/>
                </a:solidFill>
              </a:rPr>
              <a:t>elimination of head-to-head competition </a:t>
            </a:r>
            <a:r>
              <a:rPr lang="en-US" sz="1800" dirty="0"/>
              <a:t>between the merging firms </a:t>
            </a:r>
          </a:p>
          <a:p>
            <a:pPr>
              <a:lnSpc>
                <a:spcPct val="100000"/>
              </a:lnSpc>
              <a:spcBef>
                <a:spcPts val="0"/>
              </a:spcBef>
              <a:spcAft>
                <a:spcPts val="600"/>
              </a:spcAft>
              <a:defRPr/>
            </a:pPr>
            <a:r>
              <a:rPr lang="en-US" sz="2200" b="1" dirty="0">
                <a:highlight>
                  <a:srgbClr val="FFFF00"/>
                </a:highlight>
              </a:rPr>
              <a:t>Analysis of unilateral effects does not rely on or require markets to be defined</a:t>
            </a:r>
            <a:r>
              <a:rPr lang="en-US" sz="2200" dirty="0"/>
              <a:t>: </a:t>
            </a:r>
          </a:p>
          <a:p>
            <a:pPr lvl="1">
              <a:lnSpc>
                <a:spcPct val="100000"/>
              </a:lnSpc>
              <a:spcBef>
                <a:spcPts val="0"/>
              </a:spcBef>
              <a:spcAft>
                <a:spcPts val="600"/>
              </a:spcAft>
              <a:defRPr/>
            </a:pPr>
            <a:r>
              <a:rPr lang="en-US" sz="1800" dirty="0"/>
              <a:t>However, unilateral effects requires similar analysis of substitution </a:t>
            </a:r>
          </a:p>
          <a:p>
            <a:pPr lvl="1">
              <a:lnSpc>
                <a:spcPct val="100000"/>
              </a:lnSpc>
              <a:spcBef>
                <a:spcPts val="0"/>
              </a:spcBef>
              <a:spcAft>
                <a:spcPts val="600"/>
              </a:spcAft>
              <a:defRPr/>
            </a:pPr>
            <a:r>
              <a:rPr lang="en-US" sz="1800" dirty="0">
                <a:solidFill>
                  <a:srgbClr val="C00000"/>
                </a:solidFill>
              </a:rPr>
              <a:t>If unilateral effects are high, then the 2 merging firms would by themselves comprise a separate market</a:t>
            </a:r>
          </a:p>
          <a:p>
            <a:pPr>
              <a:lnSpc>
                <a:spcPct val="100000"/>
              </a:lnSpc>
              <a:spcBef>
                <a:spcPts val="0"/>
              </a:spcBef>
              <a:spcAft>
                <a:spcPts val="600"/>
              </a:spcAft>
              <a:defRPr/>
            </a:pPr>
            <a:r>
              <a:rPr lang="en-US" sz="2200" dirty="0"/>
              <a:t>Questions:</a:t>
            </a:r>
          </a:p>
          <a:p>
            <a:pPr lvl="1">
              <a:lnSpc>
                <a:spcPct val="100000"/>
              </a:lnSpc>
              <a:spcBef>
                <a:spcPts val="0"/>
              </a:spcBef>
              <a:spcAft>
                <a:spcPts val="600"/>
              </a:spcAft>
              <a:defRPr/>
            </a:pPr>
            <a:r>
              <a:rPr lang="en-US" sz="1800" dirty="0"/>
              <a:t>Why doesn’t this concern make all horizontal mergers per se illegal? </a:t>
            </a:r>
          </a:p>
          <a:p>
            <a:pPr lvl="1">
              <a:lnSpc>
                <a:spcPct val="100000"/>
              </a:lnSpc>
              <a:spcBef>
                <a:spcPts val="0"/>
              </a:spcBef>
              <a:spcAft>
                <a:spcPts val="600"/>
              </a:spcAft>
              <a:defRPr/>
            </a:pPr>
            <a:r>
              <a:rPr lang="en-US" sz="1800" dirty="0"/>
              <a:t>What factors limit price increases?</a:t>
            </a:r>
          </a:p>
          <a:p>
            <a:pPr lvl="1">
              <a:lnSpc>
                <a:spcPct val="100000"/>
              </a:lnSpc>
              <a:spcBef>
                <a:spcPts val="0"/>
              </a:spcBef>
              <a:spcAft>
                <a:spcPts val="600"/>
              </a:spcAft>
              <a:defRPr/>
            </a:pPr>
            <a:r>
              <a:rPr lang="en-US" sz="1800" dirty="0"/>
              <a:t>How to gauge pricing incentives? </a:t>
            </a:r>
            <a:br>
              <a:rPr lang="en-US" sz="1800" dirty="0"/>
            </a:br>
            <a:endParaRPr lang="en-US" sz="1800" dirty="0"/>
          </a:p>
          <a:p>
            <a:endParaRPr lang="en-US" dirty="0"/>
          </a:p>
        </p:txBody>
      </p:sp>
      <p:sp>
        <p:nvSpPr>
          <p:cNvPr id="4" name="Slide Number Placeholder 3">
            <a:extLst>
              <a:ext uri="{FF2B5EF4-FFF2-40B4-BE49-F238E27FC236}">
                <a16:creationId xmlns:a16="http://schemas.microsoft.com/office/drawing/2014/main" id="{AA6AF4EB-AE37-4D1F-AD38-3924735EA473}"/>
              </a:ext>
            </a:extLst>
          </p:cNvPr>
          <p:cNvSpPr>
            <a:spLocks noGrp="1"/>
          </p:cNvSpPr>
          <p:nvPr>
            <p:ph type="sldNum" sz="quarter" idx="12"/>
          </p:nvPr>
        </p:nvSpPr>
        <p:spPr/>
        <p:txBody>
          <a:bodyPr/>
          <a:lstStyle/>
          <a:p>
            <a:fld id="{A3FA0A93-60EE-4E9D-852F-604094E61050}" type="slidenum">
              <a:rPr lang="en-US" smtClean="0"/>
              <a:t>31</a:t>
            </a:fld>
            <a:endParaRPr lang="en-US"/>
          </a:p>
        </p:txBody>
      </p:sp>
    </p:spTree>
    <p:extLst>
      <p:ext uri="{BB962C8B-B14F-4D97-AF65-F5344CB8AC3E}">
        <p14:creationId xmlns:p14="http://schemas.microsoft.com/office/powerpoint/2010/main" val="25968831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246" y="-58650"/>
            <a:ext cx="10515600" cy="1325563"/>
          </a:xfrm>
        </p:spPr>
        <p:txBody>
          <a:bodyPr>
            <a:normAutofit fontScale="90000"/>
          </a:bodyPr>
          <a:lstStyle/>
          <a:p>
            <a:r>
              <a:rPr lang="en-US" dirty="0"/>
              <a:t>Unilateral Incentive to Raise Prices (HMGs § 6.1): Basic Economics</a:t>
            </a:r>
            <a:br>
              <a:rPr lang="en-US" dirty="0"/>
            </a:br>
            <a:endParaRPr lang="en-US" sz="2800" dirty="0"/>
          </a:p>
        </p:txBody>
      </p:sp>
      <p:sp>
        <p:nvSpPr>
          <p:cNvPr id="6" name="Content Placeholder 5"/>
          <p:cNvSpPr>
            <a:spLocks noGrp="1"/>
          </p:cNvSpPr>
          <p:nvPr>
            <p:ph idx="1"/>
          </p:nvPr>
        </p:nvSpPr>
        <p:spPr>
          <a:xfrm>
            <a:off x="154466" y="966445"/>
            <a:ext cx="8242543" cy="5180351"/>
          </a:xfrm>
        </p:spPr>
        <p:txBody>
          <a:bodyPr>
            <a:noAutofit/>
          </a:bodyPr>
          <a:lstStyle/>
          <a:p>
            <a:pPr marL="0" indent="0" algn="just">
              <a:buNone/>
            </a:pPr>
            <a:r>
              <a:rPr lang="en-US" sz="2000" b="1" i="1" u="sng" dirty="0">
                <a:solidFill>
                  <a:srgbClr val="C00000"/>
                </a:solidFill>
              </a:rPr>
              <a:t>Products of merging firms are close substitutes</a:t>
            </a:r>
            <a:r>
              <a:rPr lang="en-US" sz="2000" b="1" dirty="0">
                <a:solidFill>
                  <a:srgbClr val="C00000"/>
                </a:solidFill>
              </a:rPr>
              <a:t>:</a:t>
            </a:r>
            <a:r>
              <a:rPr lang="en-US" sz="2000" b="1" i="1" dirty="0"/>
              <a:t> “In differentiated product industries, some products can be very close substitutes and compete strongly with each other, while other products are more distant substitutes and compete less strongly</a:t>
            </a:r>
            <a:r>
              <a:rPr lang="en-US" sz="2000" dirty="0">
                <a:solidFill>
                  <a:srgbClr val="C00000"/>
                </a:solidFill>
              </a:rPr>
              <a:t>. </a:t>
            </a:r>
            <a:r>
              <a:rPr lang="en-US" sz="2000" dirty="0"/>
              <a:t>For example, one high-end product may compete much more directly with another high-end product than with any low-end product.”</a:t>
            </a:r>
          </a:p>
          <a:p>
            <a:pPr marL="0" indent="0">
              <a:buNone/>
            </a:pPr>
            <a:r>
              <a:rPr lang="en-US" sz="2000" b="1" i="1" u="sng" dirty="0">
                <a:solidFill>
                  <a:srgbClr val="C00000"/>
                </a:solidFill>
              </a:rPr>
              <a:t>Unilateral price increase by one (or both) products</a:t>
            </a:r>
            <a:r>
              <a:rPr lang="en-US" sz="2000" b="1" dirty="0">
                <a:solidFill>
                  <a:srgbClr val="C00000"/>
                </a:solidFill>
              </a:rPr>
              <a:t>: </a:t>
            </a:r>
            <a:r>
              <a:rPr lang="en-US" sz="2000" b="1" i="1" dirty="0"/>
              <a:t>A merger between firms selling differentiated products may diminish competition by enabling the merged firm to profit by unilaterally raising the price of one or both products above the pre-merger level</a:t>
            </a:r>
            <a:r>
              <a:rPr lang="en-US" sz="2000" dirty="0"/>
              <a:t>. </a:t>
            </a:r>
          </a:p>
          <a:p>
            <a:pPr marL="0" indent="0">
              <a:buNone/>
            </a:pPr>
            <a:r>
              <a:rPr lang="en-US" sz="2000" b="1" i="1" u="sng" dirty="0">
                <a:solidFill>
                  <a:srgbClr val="C00000"/>
                </a:solidFill>
              </a:rPr>
              <a:t>Merger partner “recaptures” diverted Sales</a:t>
            </a:r>
            <a:r>
              <a:rPr lang="en-US" sz="2000" b="1" dirty="0">
                <a:solidFill>
                  <a:srgbClr val="C00000"/>
                </a:solidFill>
              </a:rPr>
              <a:t>:</a:t>
            </a:r>
            <a:r>
              <a:rPr lang="en-US" sz="2000" dirty="0"/>
              <a:t> </a:t>
            </a:r>
            <a:r>
              <a:rPr lang="en-US" sz="2000" b="1" i="1" dirty="0"/>
              <a:t>Some of the sales lost due to the price rise will merely be diverted to the product of the merger partner and, depending on relative margins, capturing such sales loss through merger may make the price increase profitable even though it would not have been profitable prior to the merger.”</a:t>
            </a:r>
            <a:br>
              <a:rPr lang="en-US" sz="2000" b="1" i="1" dirty="0"/>
            </a:br>
            <a:endParaRPr lang="en-US" sz="2000" b="1" i="1" dirty="0"/>
          </a:p>
          <a:p>
            <a:pPr marL="0" indent="0">
              <a:buNone/>
            </a:pPr>
            <a:r>
              <a:rPr lang="en-US" sz="2400" b="1" i="1" dirty="0">
                <a:solidFill>
                  <a:srgbClr val="C00000"/>
                </a:solidFill>
              </a:rPr>
              <a:t>This effect occurs even if rivals do not follow the price increase, which is why it is called “unilateral” effects.  </a:t>
            </a:r>
            <a:r>
              <a:rPr lang="en-US" sz="2400" b="1" i="1" dirty="0">
                <a:solidFill>
                  <a:srgbClr val="7030A0"/>
                </a:solidFill>
              </a:rPr>
              <a:t>For this same reason, market definition is also not key.</a:t>
            </a:r>
            <a:endParaRPr lang="en-US" sz="2000" dirty="0">
              <a:solidFill>
                <a:srgbClr val="7030A0"/>
              </a:solidFill>
            </a:endParaRPr>
          </a:p>
        </p:txBody>
      </p:sp>
      <p:sp>
        <p:nvSpPr>
          <p:cNvPr id="5" name="Slide Number Placeholder 4"/>
          <p:cNvSpPr>
            <a:spLocks noGrp="1"/>
          </p:cNvSpPr>
          <p:nvPr>
            <p:ph type="sldNum" sz="quarter" idx="12"/>
          </p:nvPr>
        </p:nvSpPr>
        <p:spPr/>
        <p:txBody>
          <a:bodyPr/>
          <a:lstStyle/>
          <a:p>
            <a:fld id="{A3FA0A93-60EE-4E9D-852F-604094E61050}" type="slidenum">
              <a:rPr lang="en-US" smtClean="0"/>
              <a:t>32</a:t>
            </a:fld>
            <a:endParaRPr lang="en-US"/>
          </a:p>
        </p:txBody>
      </p:sp>
      <p:sp>
        <p:nvSpPr>
          <p:cNvPr id="7" name="TextBox 6">
            <a:extLst>
              <a:ext uri="{FF2B5EF4-FFF2-40B4-BE49-F238E27FC236}">
                <a16:creationId xmlns:a16="http://schemas.microsoft.com/office/drawing/2014/main" id="{7F7BD737-5ACA-4F7E-9ED1-31DA9C30590C}"/>
              </a:ext>
            </a:extLst>
          </p:cNvPr>
          <p:cNvSpPr txBox="1"/>
          <p:nvPr/>
        </p:nvSpPr>
        <p:spPr>
          <a:xfrm>
            <a:off x="9279730" y="3129224"/>
            <a:ext cx="2671281" cy="1938992"/>
          </a:xfrm>
          <a:prstGeom prst="rect">
            <a:avLst/>
          </a:prstGeom>
          <a:noFill/>
          <a:ln w="38100">
            <a:solidFill>
              <a:srgbClr val="0070C0"/>
            </a:solidFill>
          </a:ln>
        </p:spPr>
        <p:txBody>
          <a:bodyPr wrap="square" rtlCol="0">
            <a:spAutoFit/>
          </a:bodyPr>
          <a:lstStyle/>
          <a:p>
            <a:r>
              <a:rPr lang="en-US" sz="2000" b="1" i="1" dirty="0">
                <a:solidFill>
                  <a:srgbClr val="0070C0"/>
                </a:solidFill>
              </a:rPr>
              <a:t>“Recapture” of the “Diversion” is Key.  This also is the foundation of the “recapture percentage” in market definition</a:t>
            </a:r>
          </a:p>
        </p:txBody>
      </p:sp>
      <p:cxnSp>
        <p:nvCxnSpPr>
          <p:cNvPr id="8" name="Straight Arrow Connector 7">
            <a:extLst>
              <a:ext uri="{FF2B5EF4-FFF2-40B4-BE49-F238E27FC236}">
                <a16:creationId xmlns:a16="http://schemas.microsoft.com/office/drawing/2014/main" id="{39DF115D-D25C-45BA-B9D5-3E975485BF7A}"/>
              </a:ext>
            </a:extLst>
          </p:cNvPr>
          <p:cNvCxnSpPr>
            <a:cxnSpLocks/>
          </p:cNvCxnSpPr>
          <p:nvPr/>
        </p:nvCxnSpPr>
        <p:spPr>
          <a:xfrm flipH="1">
            <a:off x="8552820" y="4141308"/>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0ECB3A6-56AA-4FE0-833E-46276F7A17BB}"/>
              </a:ext>
            </a:extLst>
          </p:cNvPr>
          <p:cNvSpPr txBox="1"/>
          <p:nvPr/>
        </p:nvSpPr>
        <p:spPr>
          <a:xfrm>
            <a:off x="9432533" y="816718"/>
            <a:ext cx="2671281" cy="1631216"/>
          </a:xfrm>
          <a:prstGeom prst="rect">
            <a:avLst/>
          </a:prstGeom>
          <a:noFill/>
          <a:ln w="38100">
            <a:solidFill>
              <a:srgbClr val="0070C0"/>
            </a:solidFill>
          </a:ln>
        </p:spPr>
        <p:txBody>
          <a:bodyPr wrap="square" rtlCol="0">
            <a:spAutoFit/>
          </a:bodyPr>
          <a:lstStyle/>
          <a:p>
            <a:r>
              <a:rPr lang="en-US" sz="2000" b="1" i="1" dirty="0">
                <a:solidFill>
                  <a:srgbClr val="0070C0"/>
                </a:solidFill>
              </a:rPr>
              <a:t>The merging firms’ product actually do </a:t>
            </a:r>
            <a:r>
              <a:rPr lang="en-US" sz="2000" b="1" i="1" u="sng" dirty="0">
                <a:solidFill>
                  <a:srgbClr val="0070C0"/>
                </a:solidFill>
              </a:rPr>
              <a:t>not </a:t>
            </a:r>
            <a:r>
              <a:rPr lang="en-US" sz="2000" b="1" i="1" dirty="0">
                <a:solidFill>
                  <a:srgbClr val="0070C0"/>
                </a:solidFill>
              </a:rPr>
              <a:t>need to be “closest” substitutes to each other</a:t>
            </a:r>
          </a:p>
        </p:txBody>
      </p:sp>
      <p:cxnSp>
        <p:nvCxnSpPr>
          <p:cNvPr id="10" name="Straight Arrow Connector 9">
            <a:extLst>
              <a:ext uri="{FF2B5EF4-FFF2-40B4-BE49-F238E27FC236}">
                <a16:creationId xmlns:a16="http://schemas.microsoft.com/office/drawing/2014/main" id="{B7271074-A3B5-469D-ABB2-5C17484B2958}"/>
              </a:ext>
            </a:extLst>
          </p:cNvPr>
          <p:cNvCxnSpPr>
            <a:cxnSpLocks/>
          </p:cNvCxnSpPr>
          <p:nvPr/>
        </p:nvCxnSpPr>
        <p:spPr>
          <a:xfrm flipH="1">
            <a:off x="8610600" y="1761807"/>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1961BF74-2455-4713-9DCE-8E28AEEE6AAB}"/>
              </a:ext>
            </a:extLst>
          </p:cNvPr>
          <p:cNvSpPr txBox="1"/>
          <p:nvPr/>
        </p:nvSpPr>
        <p:spPr>
          <a:xfrm>
            <a:off x="9067371" y="5514600"/>
            <a:ext cx="2671281" cy="1015663"/>
          </a:xfrm>
          <a:prstGeom prst="rect">
            <a:avLst/>
          </a:prstGeom>
          <a:noFill/>
          <a:ln w="38100">
            <a:solidFill>
              <a:srgbClr val="0070C0"/>
            </a:solidFill>
          </a:ln>
        </p:spPr>
        <p:txBody>
          <a:bodyPr wrap="square" rtlCol="0">
            <a:spAutoFit/>
          </a:bodyPr>
          <a:lstStyle/>
          <a:p>
            <a:r>
              <a:rPr lang="en-US" sz="2000" b="1" i="1" dirty="0">
                <a:solidFill>
                  <a:srgbClr val="0070C0"/>
                </a:solidFill>
              </a:rPr>
              <a:t>But they generally will at least partially follow the price increase</a:t>
            </a:r>
          </a:p>
        </p:txBody>
      </p:sp>
      <p:cxnSp>
        <p:nvCxnSpPr>
          <p:cNvPr id="12" name="Straight Arrow Connector 11">
            <a:extLst>
              <a:ext uri="{FF2B5EF4-FFF2-40B4-BE49-F238E27FC236}">
                <a16:creationId xmlns:a16="http://schemas.microsoft.com/office/drawing/2014/main" id="{4B182A76-1281-48C3-BF15-0B9D59229077}"/>
              </a:ext>
            </a:extLst>
          </p:cNvPr>
          <p:cNvCxnSpPr>
            <a:cxnSpLocks/>
          </p:cNvCxnSpPr>
          <p:nvPr/>
        </p:nvCxnSpPr>
        <p:spPr>
          <a:xfrm flipH="1">
            <a:off x="8309639" y="5846327"/>
            <a:ext cx="601921" cy="178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371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D1CBF5D6-F746-4133-88F1-B3FCB3EB6577}"/>
              </a:ext>
            </a:extLst>
          </p:cNvPr>
          <p:cNvSpPr txBox="1">
            <a:spLocks/>
          </p:cNvSpPr>
          <p:nvPr/>
        </p:nvSpPr>
        <p:spPr>
          <a:xfrm>
            <a:off x="459294" y="-151392"/>
            <a:ext cx="10515600" cy="1325563"/>
          </a:xfrm>
          <a:prstGeom prst="rect">
            <a:avLst/>
          </a:prstGeom>
        </p:spPr>
        <p:txBody>
          <a:bodyP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eaLnBrk="0" fontAlgn="base" hangingPunct="0">
              <a:lnSpc>
                <a:spcPct val="100000"/>
              </a:lnSpc>
              <a:spcAft>
                <a:spcPct val="0"/>
              </a:spcAft>
            </a:pPr>
            <a:br>
              <a:rPr lang="en-US" altLang="en-US" sz="3600" dirty="0">
                <a:latin typeface="Arial" panose="020B0604020202020204" pitchFamily="34" charset="0"/>
              </a:rPr>
            </a:br>
            <a:r>
              <a:rPr lang="en-US" altLang="en-US" sz="3600" dirty="0"/>
              <a:t>Impact of a Merger That Leads to Diversion of Some Lost Sales to the Merger Partner.  Consider a Price Increase from the Profit-Max Price of $200 up to $220</a:t>
            </a:r>
            <a:br>
              <a:rPr lang="en-US" altLang="en-US" sz="2000" dirty="0"/>
            </a:br>
            <a:endParaRPr lang="en-US" dirty="0"/>
          </a:p>
        </p:txBody>
      </p:sp>
      <p:sp>
        <p:nvSpPr>
          <p:cNvPr id="53" name="TextBox 52">
            <a:extLst>
              <a:ext uri="{FF2B5EF4-FFF2-40B4-BE49-F238E27FC236}">
                <a16:creationId xmlns:a16="http://schemas.microsoft.com/office/drawing/2014/main" id="{78DAB792-3E37-4CBE-917D-89EC1BF74A79}"/>
              </a:ext>
            </a:extLst>
          </p:cNvPr>
          <p:cNvSpPr txBox="1"/>
          <p:nvPr/>
        </p:nvSpPr>
        <p:spPr>
          <a:xfrm>
            <a:off x="2578177" y="1115238"/>
            <a:ext cx="6725232" cy="1169551"/>
          </a:xfrm>
          <a:prstGeom prst="rect">
            <a:avLst/>
          </a:prstGeom>
          <a:noFill/>
          <a:ln w="38100">
            <a:solidFill>
              <a:schemeClr val="tx1"/>
            </a:solidFill>
          </a:ln>
        </p:spPr>
        <p:txBody>
          <a:bodyPr wrap="square" rtlCol="0">
            <a:spAutoFit/>
          </a:bodyPr>
          <a:lstStyle/>
          <a:p>
            <a:pPr algn="ctr"/>
            <a:r>
              <a:rPr lang="en-US" sz="1600" b="1" u="sng" dirty="0">
                <a:solidFill>
                  <a:srgbClr val="C00000"/>
                </a:solidFill>
              </a:rPr>
              <a:t>BEFORE THE MERGER, THE PROFIT  FOR STANDALONE “FIRM 1 DECLINED WHEN IT RAISE PRICE TO $220</a:t>
            </a:r>
            <a:endParaRPr lang="en-US" sz="1200" b="1" u="sng" dirty="0"/>
          </a:p>
          <a:p>
            <a:r>
              <a:rPr lang="en-US" sz="1200" dirty="0"/>
              <a:t>“Gain” = </a:t>
            </a:r>
            <a:r>
              <a:rPr lang="en-US" sz="1200" dirty="0">
                <a:solidFill>
                  <a:srgbClr val="C00000"/>
                </a:solidFill>
              </a:rPr>
              <a:t>$20 </a:t>
            </a:r>
            <a:r>
              <a:rPr lang="en-US" sz="1200" dirty="0"/>
              <a:t>higher price earned on the </a:t>
            </a:r>
            <a:r>
              <a:rPr lang="en-US" sz="1200" dirty="0">
                <a:solidFill>
                  <a:srgbClr val="C00000"/>
                </a:solidFill>
              </a:rPr>
              <a:t>80 </a:t>
            </a:r>
            <a:r>
              <a:rPr lang="en-US" sz="1200" dirty="0"/>
              <a:t>sales that remain = </a:t>
            </a:r>
            <a:r>
              <a:rPr lang="en-US" sz="1200" dirty="0">
                <a:solidFill>
                  <a:srgbClr val="C00000"/>
                </a:solidFill>
              </a:rPr>
              <a:t>$1600</a:t>
            </a:r>
            <a:endParaRPr lang="en-US" sz="1200" dirty="0"/>
          </a:p>
          <a:p>
            <a:r>
              <a:rPr lang="en-US" sz="1200" dirty="0"/>
              <a:t>“Loss” = </a:t>
            </a:r>
            <a:r>
              <a:rPr lang="en-US" sz="1200" dirty="0">
                <a:solidFill>
                  <a:srgbClr val="C00000"/>
                </a:solidFill>
              </a:rPr>
              <a:t>$90 </a:t>
            </a:r>
            <a:r>
              <a:rPr lang="en-US" sz="1200" dirty="0"/>
              <a:t>profit margin sacrificed from </a:t>
            </a:r>
            <a:r>
              <a:rPr lang="en-US" sz="1200" dirty="0">
                <a:solidFill>
                  <a:srgbClr val="C00000"/>
                </a:solidFill>
              </a:rPr>
              <a:t>20-unit</a:t>
            </a:r>
            <a:r>
              <a:rPr lang="en-US" sz="1200" dirty="0"/>
              <a:t> reduction in sales = </a:t>
            </a:r>
            <a:r>
              <a:rPr lang="en-US" sz="1200" dirty="0">
                <a:solidFill>
                  <a:srgbClr val="C00000"/>
                </a:solidFill>
              </a:rPr>
              <a:t>$1800</a:t>
            </a:r>
            <a:endParaRPr lang="en-US" sz="1200" dirty="0"/>
          </a:p>
          <a:p>
            <a:r>
              <a:rPr lang="en-US" sz="1200" dirty="0"/>
              <a:t>Net = Gain – Loss = </a:t>
            </a:r>
            <a:r>
              <a:rPr lang="en-US" sz="1400" b="1" dirty="0">
                <a:solidFill>
                  <a:srgbClr val="C00000"/>
                </a:solidFill>
              </a:rPr>
              <a:t>- </a:t>
            </a:r>
            <a:r>
              <a:rPr lang="en-US" sz="1200" dirty="0">
                <a:solidFill>
                  <a:srgbClr val="C00000"/>
                </a:solidFill>
              </a:rPr>
              <a:t>$200</a:t>
            </a:r>
          </a:p>
        </p:txBody>
      </p:sp>
      <p:sp>
        <p:nvSpPr>
          <p:cNvPr id="54" name="TextBox 53">
            <a:extLst>
              <a:ext uri="{FF2B5EF4-FFF2-40B4-BE49-F238E27FC236}">
                <a16:creationId xmlns:a16="http://schemas.microsoft.com/office/drawing/2014/main" id="{78DAB792-3E37-4CBE-917D-89EC1BF74A79}"/>
              </a:ext>
            </a:extLst>
          </p:cNvPr>
          <p:cNvSpPr txBox="1"/>
          <p:nvPr/>
        </p:nvSpPr>
        <p:spPr>
          <a:xfrm>
            <a:off x="6523835" y="2411996"/>
            <a:ext cx="5363764" cy="3277820"/>
          </a:xfrm>
          <a:prstGeom prst="rect">
            <a:avLst/>
          </a:prstGeom>
          <a:noFill/>
          <a:ln w="38100">
            <a:solidFill>
              <a:schemeClr val="tx1"/>
            </a:solidFill>
          </a:ln>
        </p:spPr>
        <p:txBody>
          <a:bodyPr wrap="square" rtlCol="0">
            <a:spAutoFit/>
          </a:bodyPr>
          <a:lstStyle/>
          <a:p>
            <a:r>
              <a:rPr lang="en-US" sz="1400" b="1" u="sng" dirty="0">
                <a:solidFill>
                  <a:srgbClr val="C00000"/>
                </a:solidFill>
              </a:rPr>
              <a:t>Suppose now 8 of the 20 sales that lost by Firm 1 divert to Firm-2, when Firm-1 raises price</a:t>
            </a:r>
          </a:p>
          <a:p>
            <a:endParaRPr lang="en-US" sz="1100" dirty="0"/>
          </a:p>
          <a:p>
            <a:r>
              <a:rPr lang="en-US" sz="1400" dirty="0"/>
              <a:t>If Firm 2 also has a profit margin of $90 per unit, the </a:t>
            </a:r>
            <a:br>
              <a:rPr lang="en-US" sz="1400" dirty="0"/>
            </a:br>
            <a:r>
              <a:rPr lang="en-US" sz="1400" dirty="0"/>
              <a:t>Lost Profits “Recaptured “ = $90 x 8 = $720,  </a:t>
            </a:r>
          </a:p>
          <a:p>
            <a:endParaRPr lang="en-US" sz="1400" dirty="0"/>
          </a:p>
          <a:p>
            <a:r>
              <a:rPr lang="en-US" sz="1400" dirty="0"/>
              <a:t>This “Recapture” exceeds the profits lost (i.e., $200) by Firm 1.</a:t>
            </a:r>
          </a:p>
          <a:p>
            <a:r>
              <a:rPr lang="en-US" sz="1400" dirty="0"/>
              <a:t>Thus, the merger makes the price increase profitable on balance!</a:t>
            </a:r>
          </a:p>
          <a:p>
            <a:r>
              <a:rPr lang="en-US" sz="1400" dirty="0"/>
              <a:t>The merged firm has the incentive to raise price, though the standalone</a:t>
            </a:r>
          </a:p>
          <a:p>
            <a:r>
              <a:rPr lang="en-US" sz="1400" dirty="0"/>
              <a:t>Firm 1 did not.  (The same analysis would apply to price increases by Firm 2.)  </a:t>
            </a:r>
            <a:r>
              <a:rPr lang="en-US" sz="1400" b="1" i="1" dirty="0">
                <a:solidFill>
                  <a:srgbClr val="C00000"/>
                </a:solidFill>
              </a:rPr>
              <a:t>The HMGs call the Recapture Profits the “Value of Diverted Sales.”</a:t>
            </a:r>
          </a:p>
          <a:p>
            <a:endParaRPr lang="en-US" sz="1400" dirty="0"/>
          </a:p>
          <a:p>
            <a:r>
              <a:rPr lang="en-US" sz="1400" dirty="0"/>
              <a:t>This incentive to raise price is even stronger for the $1 price increase, </a:t>
            </a:r>
          </a:p>
          <a:p>
            <a:r>
              <a:rPr lang="en-US" sz="1400" dirty="0"/>
              <a:t>Because the Net Loss to Firm 1 was de minimis. </a:t>
            </a:r>
            <a:endParaRPr lang="en-US" sz="1000" dirty="0">
              <a:solidFill>
                <a:srgbClr val="C00000"/>
              </a:solidFill>
            </a:endParaRPr>
          </a:p>
        </p:txBody>
      </p:sp>
      <p:grpSp>
        <p:nvGrpSpPr>
          <p:cNvPr id="49" name="Group 48">
            <a:extLst>
              <a:ext uri="{FF2B5EF4-FFF2-40B4-BE49-F238E27FC236}">
                <a16:creationId xmlns:a16="http://schemas.microsoft.com/office/drawing/2014/main" id="{8BB482DF-2BB8-40E5-84BC-09AF2831C2AC}"/>
              </a:ext>
            </a:extLst>
          </p:cNvPr>
          <p:cNvGrpSpPr/>
          <p:nvPr/>
        </p:nvGrpSpPr>
        <p:grpSpPr>
          <a:xfrm>
            <a:off x="1249190" y="1425428"/>
            <a:ext cx="5274107" cy="4785995"/>
            <a:chOff x="1249190" y="1425428"/>
            <a:chExt cx="5274107" cy="4785995"/>
          </a:xfrm>
        </p:grpSpPr>
        <p:sp>
          <p:nvSpPr>
            <p:cNvPr id="45" name="Rectangle 44">
              <a:extLst>
                <a:ext uri="{FF2B5EF4-FFF2-40B4-BE49-F238E27FC236}">
                  <a16:creationId xmlns:a16="http://schemas.microsoft.com/office/drawing/2014/main" id="{37D18998-882D-4692-ABA9-975538140299}"/>
                </a:ext>
              </a:extLst>
            </p:cNvPr>
            <p:cNvSpPr/>
            <p:nvPr/>
          </p:nvSpPr>
          <p:spPr>
            <a:xfrm>
              <a:off x="4252721" y="4024782"/>
              <a:ext cx="141730" cy="13393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87D111A9-5D65-4E3E-9521-5A47550024E5}"/>
                </a:ext>
              </a:extLst>
            </p:cNvPr>
            <p:cNvGrpSpPr/>
            <p:nvPr/>
          </p:nvGrpSpPr>
          <p:grpSpPr>
            <a:xfrm>
              <a:off x="1249190" y="1425428"/>
              <a:ext cx="5274107" cy="4785995"/>
              <a:chOff x="1249190" y="1425428"/>
              <a:chExt cx="5274107" cy="4785995"/>
            </a:xfrm>
          </p:grpSpPr>
          <p:grpSp>
            <p:nvGrpSpPr>
              <p:cNvPr id="29" name="Group 28">
                <a:extLst>
                  <a:ext uri="{FF2B5EF4-FFF2-40B4-BE49-F238E27FC236}">
                    <a16:creationId xmlns:a16="http://schemas.microsoft.com/office/drawing/2014/main" id="{4CABA45A-5520-4029-A43E-D281781E4AF8}"/>
                  </a:ext>
                </a:extLst>
              </p:cNvPr>
              <p:cNvGrpSpPr/>
              <p:nvPr/>
            </p:nvGrpSpPr>
            <p:grpSpPr>
              <a:xfrm>
                <a:off x="1249190" y="1425428"/>
                <a:ext cx="5274107" cy="4785995"/>
                <a:chOff x="3064511" y="1145380"/>
                <a:chExt cx="5274107" cy="4785995"/>
              </a:xfrm>
            </p:grpSpPr>
            <p:sp>
              <p:nvSpPr>
                <p:cNvPr id="26" name="Rectangle 25">
                  <a:extLst>
                    <a:ext uri="{FF2B5EF4-FFF2-40B4-BE49-F238E27FC236}">
                      <a16:creationId xmlns:a16="http://schemas.microsoft.com/office/drawing/2014/main" id="{9666F974-17ED-47D6-A863-272FC3FBE7EA}"/>
                    </a:ext>
                  </a:extLst>
                </p:cNvPr>
                <p:cNvSpPr/>
                <p:nvPr/>
              </p:nvSpPr>
              <p:spPr>
                <a:xfrm>
                  <a:off x="5786286" y="3751869"/>
                  <a:ext cx="272021" cy="132769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73177890-EAD2-4F04-BE3E-97701245FF08}"/>
                    </a:ext>
                  </a:extLst>
                </p:cNvPr>
                <p:cNvGrpSpPr/>
                <p:nvPr/>
              </p:nvGrpSpPr>
              <p:grpSpPr>
                <a:xfrm>
                  <a:off x="3064511" y="1145380"/>
                  <a:ext cx="5274107" cy="4785995"/>
                  <a:chOff x="3064511" y="1145380"/>
                  <a:chExt cx="5274107" cy="4785995"/>
                </a:xfrm>
              </p:grpSpPr>
              <p:sp>
                <p:nvSpPr>
                  <p:cNvPr id="3" name="Rectangle 2">
                    <a:extLst>
                      <a:ext uri="{FF2B5EF4-FFF2-40B4-BE49-F238E27FC236}">
                        <a16:creationId xmlns:a16="http://schemas.microsoft.com/office/drawing/2014/main" id="{66E08F66-3BF3-48AC-AE14-0D9E72170F77}"/>
                      </a:ext>
                    </a:extLst>
                  </p:cNvPr>
                  <p:cNvSpPr/>
                  <p:nvPr/>
                </p:nvSpPr>
                <p:spPr>
                  <a:xfrm>
                    <a:off x="3762132" y="3387428"/>
                    <a:ext cx="2030118" cy="36874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D01DB843-7B75-4280-9F19-0238D0D57B82}"/>
                      </a:ext>
                    </a:extLst>
                  </p:cNvPr>
                  <p:cNvGrpSpPr/>
                  <p:nvPr/>
                </p:nvGrpSpPr>
                <p:grpSpPr>
                  <a:xfrm>
                    <a:off x="3064511" y="1145380"/>
                    <a:ext cx="5274107" cy="4785995"/>
                    <a:chOff x="3018032" y="1099023"/>
                    <a:chExt cx="5274107" cy="4785995"/>
                  </a:xfrm>
                </p:grpSpPr>
                <p:cxnSp>
                  <p:nvCxnSpPr>
                    <p:cNvPr id="44" name="Straight Connector 43">
                      <a:extLst>
                        <a:ext uri="{FF2B5EF4-FFF2-40B4-BE49-F238E27FC236}">
                          <a16:creationId xmlns:a16="http://schemas.microsoft.com/office/drawing/2014/main" id="{3E7CD5C2-43CB-4B73-90A5-581BCBDAEBEE}"/>
                        </a:ext>
                      </a:extLst>
                    </p:cNvPr>
                    <p:cNvCxnSpPr>
                      <a:cxnSpLocks/>
                    </p:cNvCxnSpPr>
                    <p:nvPr/>
                  </p:nvCxnSpPr>
                  <p:spPr>
                    <a:xfrm>
                      <a:off x="6006172" y="3709994"/>
                      <a:ext cx="13607" cy="1719819"/>
                    </a:xfrm>
                    <a:prstGeom prst="line">
                      <a:avLst/>
                    </a:prstGeom>
                  </p:spPr>
                  <p:style>
                    <a:lnRef idx="1">
                      <a:schemeClr val="dk1"/>
                    </a:lnRef>
                    <a:fillRef idx="0">
                      <a:schemeClr val="dk1"/>
                    </a:fillRef>
                    <a:effectRef idx="0">
                      <a:schemeClr val="dk1"/>
                    </a:effectRef>
                    <a:fontRef idx="minor">
                      <a:schemeClr val="tx1"/>
                    </a:fontRef>
                  </p:style>
                </p:cxnSp>
                <p:grpSp>
                  <p:nvGrpSpPr>
                    <p:cNvPr id="50" name="Group 49">
                      <a:extLst>
                        <a:ext uri="{FF2B5EF4-FFF2-40B4-BE49-F238E27FC236}">
                          <a16:creationId xmlns:a16="http://schemas.microsoft.com/office/drawing/2014/main" id="{4897DD1D-B402-4DE7-8B44-C2D0A69C40B3}"/>
                        </a:ext>
                      </a:extLst>
                    </p:cNvPr>
                    <p:cNvGrpSpPr/>
                    <p:nvPr/>
                  </p:nvGrpSpPr>
                  <p:grpSpPr>
                    <a:xfrm>
                      <a:off x="3018032" y="1099023"/>
                      <a:ext cx="5274107" cy="4785995"/>
                      <a:chOff x="3018032" y="1099023"/>
                      <a:chExt cx="5274107" cy="4785995"/>
                    </a:xfrm>
                  </p:grpSpPr>
                  <p:grpSp>
                    <p:nvGrpSpPr>
                      <p:cNvPr id="2" name="Group 1">
                        <a:extLst>
                          <a:ext uri="{FF2B5EF4-FFF2-40B4-BE49-F238E27FC236}">
                            <a16:creationId xmlns:a16="http://schemas.microsoft.com/office/drawing/2014/main" id="{29D0E2FE-18D7-473D-9A41-B45183869F98}"/>
                          </a:ext>
                        </a:extLst>
                      </p:cNvPr>
                      <p:cNvGrpSpPr/>
                      <p:nvPr/>
                    </p:nvGrpSpPr>
                    <p:grpSpPr>
                      <a:xfrm>
                        <a:off x="3018032" y="1099023"/>
                        <a:ext cx="5274107" cy="4785995"/>
                        <a:chOff x="-42226" y="0"/>
                        <a:chExt cx="5274184" cy="4786464"/>
                      </a:xfrm>
                    </p:grpSpPr>
                    <p:grpSp>
                      <p:nvGrpSpPr>
                        <p:cNvPr id="6" name="Group 5">
                          <a:extLst>
                            <a:ext uri="{FF2B5EF4-FFF2-40B4-BE49-F238E27FC236}">
                              <a16:creationId xmlns:a16="http://schemas.microsoft.com/office/drawing/2014/main" id="{88278942-4CE9-4EF4-A672-6771B5B8C5B8}"/>
                            </a:ext>
                          </a:extLst>
                        </p:cNvPr>
                        <p:cNvGrpSpPr/>
                        <p:nvPr/>
                      </p:nvGrpSpPr>
                      <p:grpSpPr>
                        <a:xfrm>
                          <a:off x="-42226" y="0"/>
                          <a:ext cx="5274184" cy="4786464"/>
                          <a:chOff x="-42226" y="0"/>
                          <a:chExt cx="5274184" cy="4786464"/>
                        </a:xfrm>
                      </p:grpSpPr>
                      <p:grpSp>
                        <p:nvGrpSpPr>
                          <p:cNvPr id="7" name="Group 6">
                            <a:extLst>
                              <a:ext uri="{FF2B5EF4-FFF2-40B4-BE49-F238E27FC236}">
                                <a16:creationId xmlns:a16="http://schemas.microsoft.com/office/drawing/2014/main" id="{A1E6C88C-A248-4F41-BEB3-C39C2F1F861D}"/>
                              </a:ext>
                            </a:extLst>
                          </p:cNvPr>
                          <p:cNvGrpSpPr/>
                          <p:nvPr/>
                        </p:nvGrpSpPr>
                        <p:grpSpPr>
                          <a:xfrm>
                            <a:off x="-42226" y="0"/>
                            <a:ext cx="5274184" cy="4786464"/>
                            <a:chOff x="-42226" y="0"/>
                            <a:chExt cx="5274184" cy="4786464"/>
                          </a:xfrm>
                        </p:grpSpPr>
                        <p:grpSp>
                          <p:nvGrpSpPr>
                            <p:cNvPr id="9" name="Group 8">
                              <a:extLst>
                                <a:ext uri="{FF2B5EF4-FFF2-40B4-BE49-F238E27FC236}">
                                  <a16:creationId xmlns:a16="http://schemas.microsoft.com/office/drawing/2014/main" id="{386BE226-CF53-4790-88BD-3E6501AED09A}"/>
                                </a:ext>
                              </a:extLst>
                            </p:cNvPr>
                            <p:cNvGrpSpPr/>
                            <p:nvPr/>
                          </p:nvGrpSpPr>
                          <p:grpSpPr>
                            <a:xfrm>
                              <a:off x="628153" y="0"/>
                              <a:ext cx="4603805" cy="4349363"/>
                              <a:chOff x="0" y="0"/>
                              <a:chExt cx="4603805" cy="4349363"/>
                            </a:xfrm>
                          </p:grpSpPr>
                          <p:cxnSp>
                            <p:nvCxnSpPr>
                              <p:cNvPr id="31" name="Straight Connector 30">
                                <a:extLst>
                                  <a:ext uri="{FF2B5EF4-FFF2-40B4-BE49-F238E27FC236}">
                                    <a16:creationId xmlns:a16="http://schemas.microsoft.com/office/drawing/2014/main" id="{F2B3E03E-7049-4853-BCF2-1B1F1315A579}"/>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994726D1-A3CB-476A-A774-FF8B72D5E2B5}"/>
                                  </a:ext>
                                </a:extLst>
                              </p:cNvPr>
                              <p:cNvGrpSpPr/>
                              <p:nvPr/>
                            </p:nvGrpSpPr>
                            <p:grpSpPr>
                              <a:xfrm>
                                <a:off x="0" y="0"/>
                                <a:ext cx="4603805" cy="4349363"/>
                                <a:chOff x="0" y="0"/>
                                <a:chExt cx="4603805" cy="4349363"/>
                              </a:xfrm>
                            </p:grpSpPr>
                            <p:cxnSp>
                              <p:nvCxnSpPr>
                                <p:cNvPr id="33" name="Straight Connector 32">
                                  <a:extLst>
                                    <a:ext uri="{FF2B5EF4-FFF2-40B4-BE49-F238E27FC236}">
                                      <a16:creationId xmlns:a16="http://schemas.microsoft.com/office/drawing/2014/main" id="{7852029F-270E-45FA-B5DF-6FC9D264A45B}"/>
                                    </a:ext>
                                  </a:extLst>
                                </p:cNvPr>
                                <p:cNvCxnSpPr>
                                  <a:cxnSpLocks noChangeShapeType="1"/>
                                </p:cNvCxnSpPr>
                                <p:nvPr/>
                              </p:nvCxnSpPr>
                              <p:spPr bwMode="auto">
                                <a:xfrm flipH="1">
                                  <a:off x="2484663" y="2611227"/>
                                  <a:ext cx="4383" cy="17135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4" name="Group 33">
                                  <a:extLst>
                                    <a:ext uri="{FF2B5EF4-FFF2-40B4-BE49-F238E27FC236}">
                                      <a16:creationId xmlns:a16="http://schemas.microsoft.com/office/drawing/2014/main" id="{7B50979B-BCAD-4EFD-BDCF-5E5D2323D36F}"/>
                                    </a:ext>
                                  </a:extLst>
                                </p:cNvPr>
                                <p:cNvGrpSpPr/>
                                <p:nvPr/>
                              </p:nvGrpSpPr>
                              <p:grpSpPr>
                                <a:xfrm>
                                  <a:off x="0" y="0"/>
                                  <a:ext cx="4603805" cy="4349363"/>
                                  <a:chOff x="0" y="0"/>
                                  <a:chExt cx="4603805" cy="4349363"/>
                                </a:xfrm>
                              </p:grpSpPr>
                              <p:cxnSp>
                                <p:nvCxnSpPr>
                                  <p:cNvPr id="36" name="Straight Connector 35">
                                    <a:extLst>
                                      <a:ext uri="{FF2B5EF4-FFF2-40B4-BE49-F238E27FC236}">
                                        <a16:creationId xmlns:a16="http://schemas.microsoft.com/office/drawing/2014/main" id="{BD7DC5FF-88C5-4132-BBBF-EC0149167C7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7" name="Straight Connector 36">
                                    <a:extLst>
                                      <a:ext uri="{FF2B5EF4-FFF2-40B4-BE49-F238E27FC236}">
                                        <a16:creationId xmlns:a16="http://schemas.microsoft.com/office/drawing/2014/main" id="{C306DC16-C35C-43A7-BD78-7C6F29D65683}"/>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21248123-FCB5-46F1-BD23-70B8FAC6E031}"/>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9" name="Straight Connector 38">
                                    <a:extLst>
                                      <a:ext uri="{FF2B5EF4-FFF2-40B4-BE49-F238E27FC236}">
                                        <a16:creationId xmlns:a16="http://schemas.microsoft.com/office/drawing/2014/main" id="{A7912650-0AFF-484C-930B-1F4D2DAA92ED}"/>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7CCB68DF-B124-4BB7-854C-E238012F2B6F}"/>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35" name="Straight Connector 34">
                                  <a:extLst>
                                    <a:ext uri="{FF2B5EF4-FFF2-40B4-BE49-F238E27FC236}">
                                      <a16:creationId xmlns:a16="http://schemas.microsoft.com/office/drawing/2014/main" id="{2CA70825-2F88-4717-8B07-D13F66B39187}"/>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10" name="Group 9">
                              <a:extLst>
                                <a:ext uri="{FF2B5EF4-FFF2-40B4-BE49-F238E27FC236}">
                                  <a16:creationId xmlns:a16="http://schemas.microsoft.com/office/drawing/2014/main" id="{AA1B20CD-7B0B-4727-B142-5DADB7077A0A}"/>
                                </a:ext>
                              </a:extLst>
                            </p:cNvPr>
                            <p:cNvGrpSpPr/>
                            <p:nvPr/>
                          </p:nvGrpSpPr>
                          <p:grpSpPr>
                            <a:xfrm>
                              <a:off x="-42226" y="2000250"/>
                              <a:ext cx="4240266" cy="2786214"/>
                              <a:chOff x="-42226" y="1340292"/>
                              <a:chExt cx="4240266" cy="2786214"/>
                            </a:xfrm>
                          </p:grpSpPr>
                          <p:grpSp>
                            <p:nvGrpSpPr>
                              <p:cNvPr id="11" name="Group 10">
                                <a:extLst>
                                  <a:ext uri="{FF2B5EF4-FFF2-40B4-BE49-F238E27FC236}">
                                    <a16:creationId xmlns:a16="http://schemas.microsoft.com/office/drawing/2014/main" id="{13A93E78-EF46-4605-946A-31B6A91E95EB}"/>
                                  </a:ext>
                                </a:extLst>
                              </p:cNvPr>
                              <p:cNvGrpSpPr/>
                              <p:nvPr/>
                            </p:nvGrpSpPr>
                            <p:grpSpPr>
                              <a:xfrm>
                                <a:off x="1177123" y="1340292"/>
                                <a:ext cx="2989361" cy="1537916"/>
                                <a:chOff x="330" y="1340292"/>
                                <a:chExt cx="2989361" cy="1537916"/>
                              </a:xfrm>
                            </p:grpSpPr>
                            <p:sp>
                              <p:nvSpPr>
                                <p:cNvPr id="27" name="Text Box 46">
                                  <a:extLst>
                                    <a:ext uri="{FF2B5EF4-FFF2-40B4-BE49-F238E27FC236}">
                                      <a16:creationId xmlns:a16="http://schemas.microsoft.com/office/drawing/2014/main" id="{76B214AF-A43E-4B09-852C-8FA067A14F68}"/>
                                    </a:ext>
                                  </a:extLst>
                                </p:cNvPr>
                                <p:cNvSpPr txBox="1">
                                  <a:spLocks noChangeArrowheads="1"/>
                                </p:cNvSpPr>
                                <p:nvPr/>
                              </p:nvSpPr>
                              <p:spPr bwMode="auto">
                                <a:xfrm>
                                  <a:off x="1749286" y="1340292"/>
                                  <a:ext cx="124040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Recapture R</a:t>
                                  </a:r>
                                  <a:endParaRPr lang="en-US" sz="1200" dirty="0">
                                    <a:effectLst/>
                                    <a:latin typeface="Times New Roman" panose="02020603050405020304" pitchFamily="18" charset="0"/>
                                    <a:ea typeface="Times New Roman" panose="02020603050405020304" pitchFamily="18" charset="0"/>
                                  </a:endParaRPr>
                                </a:p>
                              </p:txBody>
                            </p:sp>
                            <p:sp>
                              <p:nvSpPr>
                                <p:cNvPr id="28" name="Text Box 43">
                                  <a:extLst>
                                    <a:ext uri="{FF2B5EF4-FFF2-40B4-BE49-F238E27FC236}">
                                      <a16:creationId xmlns:a16="http://schemas.microsoft.com/office/drawing/2014/main" id="{A7E2A0DB-8E69-4C7E-82D1-AC234680D82D}"/>
                                    </a:ext>
                                  </a:extLst>
                                </p:cNvPr>
                                <p:cNvSpPr txBox="1">
                                  <a:spLocks noChangeArrowheads="1"/>
                                </p:cNvSpPr>
                                <p:nvPr/>
                              </p:nvSpPr>
                              <p:spPr bwMode="auto">
                                <a:xfrm>
                                  <a:off x="1550423" y="2535308"/>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solidFill>
                                        <a:srgbClr val="C00000"/>
                                      </a:solidFill>
                                      <a:latin typeface="Times New Roman" panose="02020603050405020304" pitchFamily="18" charset="0"/>
                                      <a:ea typeface="Times New Roman" panose="02020603050405020304" pitchFamily="18" charset="0"/>
                                    </a:rPr>
                                    <a:t>R</a:t>
                                  </a:r>
                                  <a:r>
                                    <a:rPr lang="en-US" sz="1400" b="1"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30" name="Text Box 102">
                                  <a:extLst>
                                    <a:ext uri="{FF2B5EF4-FFF2-40B4-BE49-F238E27FC236}">
                                      <a16:creationId xmlns:a16="http://schemas.microsoft.com/office/drawing/2014/main" id="{5699F1FC-1500-4848-B9CF-06046AFB4C28}"/>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12" name="Group 11">
                                <a:extLst>
                                  <a:ext uri="{FF2B5EF4-FFF2-40B4-BE49-F238E27FC236}">
                                    <a16:creationId xmlns:a16="http://schemas.microsoft.com/office/drawing/2014/main" id="{ED435C70-CA4F-437D-AF9D-2ECC5427163D}"/>
                                  </a:ext>
                                </a:extLst>
                              </p:cNvPr>
                              <p:cNvGrpSpPr/>
                              <p:nvPr/>
                            </p:nvGrpSpPr>
                            <p:grpSpPr>
                              <a:xfrm>
                                <a:off x="-42226" y="1423284"/>
                                <a:ext cx="824325" cy="2094753"/>
                                <a:chOff x="-42226" y="0"/>
                                <a:chExt cx="824325" cy="2094753"/>
                              </a:xfrm>
                            </p:grpSpPr>
                            <p:sp>
                              <p:nvSpPr>
                                <p:cNvPr id="21" name="Text Box 106">
                                  <a:extLst>
                                    <a:ext uri="{FF2B5EF4-FFF2-40B4-BE49-F238E27FC236}">
                                      <a16:creationId xmlns:a16="http://schemas.microsoft.com/office/drawing/2014/main" id="{5F69D270-99A0-4E92-ACA5-2602A2001D3F}"/>
                                    </a:ext>
                                  </a:extLst>
                                </p:cNvPr>
                                <p:cNvSpPr txBox="1"/>
                                <p:nvPr/>
                              </p:nvSpPr>
                              <p:spPr>
                                <a:xfrm>
                                  <a:off x="-42226" y="0"/>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$220</a:t>
                                  </a:r>
                                </a:p>
                              </p:txBody>
                            </p:sp>
                            <p:sp>
                              <p:nvSpPr>
                                <p:cNvPr id="22" name="Text Box 107">
                                  <a:extLst>
                                    <a:ext uri="{FF2B5EF4-FFF2-40B4-BE49-F238E27FC236}">
                                      <a16:creationId xmlns:a16="http://schemas.microsoft.com/office/drawing/2014/main" id="{6751CC18-3FFC-40D0-9010-7119E4DBE1D1}"/>
                                    </a:ext>
                                  </a:extLst>
                                </p:cNvPr>
                                <p:cNvSpPr txBox="1"/>
                                <p:nvPr/>
                              </p:nvSpPr>
                              <p:spPr>
                                <a:xfrm>
                                  <a:off x="-27830" y="409988"/>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23" name="Text Box 108">
                                  <a:extLst>
                                    <a:ext uri="{FF2B5EF4-FFF2-40B4-BE49-F238E27FC236}">
                                      <a16:creationId xmlns:a16="http://schemas.microsoft.com/office/drawing/2014/main" id="{BD7A042A-CA86-4ED9-AEDE-48A4D3C8E061}"/>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24" name="Text Box 109">
                                  <a:extLst>
                                    <a:ext uri="{FF2B5EF4-FFF2-40B4-BE49-F238E27FC236}">
                                      <a16:creationId xmlns:a16="http://schemas.microsoft.com/office/drawing/2014/main" id="{6D1850A2-EF61-4F54-BCBB-362151A7E736}"/>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25" name="Text Box 110">
                                  <a:extLst>
                                    <a:ext uri="{FF2B5EF4-FFF2-40B4-BE49-F238E27FC236}">
                                      <a16:creationId xmlns:a16="http://schemas.microsoft.com/office/drawing/2014/main" id="{8F61F818-1A60-470B-8D4E-D914FE03126F}"/>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13" name="Group 12">
                                <a:extLst>
                                  <a:ext uri="{FF2B5EF4-FFF2-40B4-BE49-F238E27FC236}">
                                    <a16:creationId xmlns:a16="http://schemas.microsoft.com/office/drawing/2014/main" id="{D0E4C28D-7BB1-4BF0-9932-087313132CBE}"/>
                                  </a:ext>
                                </a:extLst>
                              </p:cNvPr>
                              <p:cNvGrpSpPr/>
                              <p:nvPr/>
                            </p:nvGrpSpPr>
                            <p:grpSpPr>
                              <a:xfrm>
                                <a:off x="2437278" y="3625795"/>
                                <a:ext cx="1760762" cy="500711"/>
                                <a:chOff x="4179" y="0"/>
                                <a:chExt cx="1760762" cy="500711"/>
                              </a:xfrm>
                            </p:grpSpPr>
                            <p:sp>
                              <p:nvSpPr>
                                <p:cNvPr id="14" name="Text Box 112">
                                  <a:extLst>
                                    <a:ext uri="{FF2B5EF4-FFF2-40B4-BE49-F238E27FC236}">
                                      <a16:creationId xmlns:a16="http://schemas.microsoft.com/office/drawing/2014/main" id="{318D7C97-7741-47B1-BB61-21953C79DE7A}"/>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Q</a:t>
                                  </a:r>
                                  <a:r>
                                    <a:rPr lang="en-US" sz="1200" b="1" baseline="-25000" dirty="0">
                                      <a:effectLst/>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15" name="Text Box 113">
                                  <a:extLst>
                                    <a:ext uri="{FF2B5EF4-FFF2-40B4-BE49-F238E27FC236}">
                                      <a16:creationId xmlns:a16="http://schemas.microsoft.com/office/drawing/2014/main" id="{CAF66C66-A7E5-4818-A064-B6A9A0F5D65F}"/>
                                    </a:ext>
                                  </a:extLst>
                                </p:cNvPr>
                                <p:cNvSpPr txBox="1"/>
                                <p:nvPr/>
                              </p:nvSpPr>
                              <p:spPr>
                                <a:xfrm>
                                  <a:off x="747423" y="0"/>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sp>
                              <p:nvSpPr>
                                <p:cNvPr id="16" name="Text Box 114">
                                  <a:extLst>
                                    <a:ext uri="{FF2B5EF4-FFF2-40B4-BE49-F238E27FC236}">
                                      <a16:creationId xmlns:a16="http://schemas.microsoft.com/office/drawing/2014/main" id="{482FDC82-5B0F-4333-BDE0-DBA7CC609AEB}"/>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17" name="Group 16">
                                  <a:extLst>
                                    <a:ext uri="{FF2B5EF4-FFF2-40B4-BE49-F238E27FC236}">
                                      <a16:creationId xmlns:a16="http://schemas.microsoft.com/office/drawing/2014/main" id="{B01F8AD3-52D3-4A19-849A-A0D9C61BD065}"/>
                                    </a:ext>
                                  </a:extLst>
                                </p:cNvPr>
                                <p:cNvGrpSpPr/>
                                <p:nvPr/>
                              </p:nvGrpSpPr>
                              <p:grpSpPr>
                                <a:xfrm>
                                  <a:off x="4179" y="180986"/>
                                  <a:ext cx="1760762" cy="319725"/>
                                  <a:chOff x="4179" y="14009"/>
                                  <a:chExt cx="1760762" cy="319725"/>
                                </a:xfrm>
                              </p:grpSpPr>
                              <p:sp>
                                <p:nvSpPr>
                                  <p:cNvPr id="18" name="Text Box 115">
                                    <a:extLst>
                                      <a:ext uri="{FF2B5EF4-FFF2-40B4-BE49-F238E27FC236}">
                                        <a16:creationId xmlns:a16="http://schemas.microsoft.com/office/drawing/2014/main" id="{3C8B3E2C-B566-496E-9A46-FACD1F57FB49}"/>
                                      </a:ext>
                                    </a:extLst>
                                  </p:cNvPr>
                                  <p:cNvSpPr txBox="1"/>
                                  <p:nvPr/>
                                </p:nvSpPr>
                                <p:spPr>
                                  <a:xfrm>
                                    <a:off x="4179" y="14009"/>
                                    <a:ext cx="439195" cy="3117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latin typeface="Times New Roman" panose="02020603050405020304" pitchFamily="18" charset="0"/>
                                        <a:ea typeface="Times New Roman" panose="02020603050405020304" pitchFamily="18" charset="0"/>
                                      </a:rPr>
                                      <a:t>8</a:t>
                                    </a:r>
                                    <a:r>
                                      <a:rPr lang="en-US" sz="1200" dirty="0">
                                        <a:effectLst/>
                                        <a:latin typeface="Times New Roman" panose="02020603050405020304" pitchFamily="18" charset="0"/>
                                        <a:ea typeface="Times New Roman" panose="02020603050405020304" pitchFamily="18" charset="0"/>
                                      </a:rPr>
                                      <a:t>0</a:t>
                                    </a:r>
                                  </a:p>
                                </p:txBody>
                              </p:sp>
                              <p:sp>
                                <p:nvSpPr>
                                  <p:cNvPr id="19" name="Text Box 116">
                                    <a:extLst>
                                      <a:ext uri="{FF2B5EF4-FFF2-40B4-BE49-F238E27FC236}">
                                        <a16:creationId xmlns:a16="http://schemas.microsoft.com/office/drawing/2014/main" id="{63D5C786-5B78-4267-9E6B-6FA99CB688D4}"/>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20" name="Text Box 117">
                                    <a:extLst>
                                      <a:ext uri="{FF2B5EF4-FFF2-40B4-BE49-F238E27FC236}">
                                        <a16:creationId xmlns:a16="http://schemas.microsoft.com/office/drawing/2014/main" id="{130626ED-D8C6-4A3E-93C6-8961D99420F2}"/>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8" name="Text Box 118">
                            <a:extLst>
                              <a:ext uri="{FF2B5EF4-FFF2-40B4-BE49-F238E27FC236}">
                                <a16:creationId xmlns:a16="http://schemas.microsoft.com/office/drawing/2014/main" id="{344FA4A1-6E23-4B50-A254-98589CF4E112}"/>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cxnSp>
                      <p:nvCxnSpPr>
                        <p:cNvPr id="4" name="Straight Arrow Connector 3">
                          <a:extLst>
                            <a:ext uri="{FF2B5EF4-FFF2-40B4-BE49-F238E27FC236}">
                              <a16:creationId xmlns:a16="http://schemas.microsoft.com/office/drawing/2014/main" id="{3E247459-8136-4EDE-8097-3AB0E0D44FDC}"/>
                            </a:ext>
                          </a:extLst>
                        </p:cNvPr>
                        <p:cNvCxnSpPr>
                          <a:stCxn id="27" idx="2"/>
                        </p:cNvCxnSpPr>
                        <p:nvPr/>
                      </p:nvCxnSpPr>
                      <p:spPr>
                        <a:xfrm flipH="1">
                          <a:off x="3156668" y="2343150"/>
                          <a:ext cx="389615" cy="8612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8" name="Text Box 115">
                        <a:extLst>
                          <a:ext uri="{FF2B5EF4-FFF2-40B4-BE49-F238E27FC236}">
                            <a16:creationId xmlns:a16="http://schemas.microsoft.com/office/drawing/2014/main" id="{980C0505-E7D3-4B43-89D7-DE51A5A10809}"/>
                          </a:ext>
                        </a:extLst>
                      </p:cNvPr>
                      <p:cNvSpPr txBox="1"/>
                      <p:nvPr/>
                    </p:nvSpPr>
                    <p:spPr>
                      <a:xfrm>
                        <a:off x="5869778" y="5507959"/>
                        <a:ext cx="370956" cy="250071"/>
                      </a:xfrm>
                      <a:prstGeom prst="rect">
                        <a:avLst/>
                      </a:prstGeom>
                      <a:solidFill>
                        <a:srgbClr val="FFFF00"/>
                      </a:solidFill>
                      <a:ln w="19050">
                        <a:solidFill>
                          <a:srgbClr val="C0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solidFill>
                              <a:srgbClr val="C00000"/>
                            </a:solidFill>
                            <a:effectLst/>
                            <a:latin typeface="Times New Roman" panose="02020603050405020304" pitchFamily="18" charset="0"/>
                            <a:ea typeface="Times New Roman" panose="02020603050405020304" pitchFamily="18" charset="0"/>
                          </a:rPr>
                          <a:t>92</a:t>
                        </a:r>
                      </a:p>
                    </p:txBody>
                  </p:sp>
                </p:grpSp>
              </p:grpSp>
            </p:grpSp>
          </p:grpSp>
          <p:sp>
            <p:nvSpPr>
              <p:cNvPr id="55" name="Text Box 43">
                <a:extLst>
                  <a:ext uri="{FF2B5EF4-FFF2-40B4-BE49-F238E27FC236}">
                    <a16:creationId xmlns:a16="http://schemas.microsoft.com/office/drawing/2014/main" id="{BE960BB6-4604-4B75-84AE-2AC0812F8070}"/>
                  </a:ext>
                </a:extLst>
              </p:cNvPr>
              <p:cNvSpPr txBox="1">
                <a:spLocks noChangeArrowheads="1"/>
              </p:cNvSpPr>
              <p:nvPr/>
            </p:nvSpPr>
            <p:spPr bwMode="auto">
              <a:xfrm>
                <a:off x="3798998" y="4935501"/>
                <a:ext cx="603876" cy="342866"/>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2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grpSp>
      </p:grpSp>
      <p:sp>
        <p:nvSpPr>
          <p:cNvPr id="43" name="TextBox 42"/>
          <p:cNvSpPr txBox="1"/>
          <p:nvPr/>
        </p:nvSpPr>
        <p:spPr>
          <a:xfrm>
            <a:off x="7290747" y="5847090"/>
            <a:ext cx="4129913" cy="830997"/>
          </a:xfrm>
          <a:prstGeom prst="rect">
            <a:avLst/>
          </a:prstGeom>
          <a:noFill/>
          <a:ln w="38100">
            <a:solidFill>
              <a:srgbClr val="C00000"/>
            </a:solidFill>
          </a:ln>
        </p:spPr>
        <p:txBody>
          <a:bodyPr wrap="none" rtlCol="0">
            <a:spAutoFit/>
          </a:bodyPr>
          <a:lstStyle/>
          <a:p>
            <a:r>
              <a:rPr lang="en-US" sz="1600" b="1" i="1" dirty="0">
                <a:solidFill>
                  <a:srgbClr val="C00000"/>
                </a:solidFill>
              </a:rPr>
              <a:t>As shown in the diagram, if Gain = ~ Loss </a:t>
            </a:r>
          </a:p>
          <a:p>
            <a:r>
              <a:rPr lang="en-US" sz="1600" b="1" i="1" dirty="0">
                <a:solidFill>
                  <a:srgbClr val="C00000"/>
                </a:solidFill>
              </a:rPr>
              <a:t>for Firm 1 before the merger, </a:t>
            </a:r>
          </a:p>
          <a:p>
            <a:r>
              <a:rPr lang="en-US" sz="1600" b="1" i="1" dirty="0">
                <a:solidFill>
                  <a:srgbClr val="C00000"/>
                </a:solidFill>
              </a:rPr>
              <a:t>then Gain + Recapture &gt; Loss after the merger.</a:t>
            </a:r>
            <a:endParaRPr lang="en-US" sz="2400" b="1" i="1" dirty="0">
              <a:solidFill>
                <a:srgbClr val="C00000"/>
              </a:solidFill>
            </a:endParaRPr>
          </a:p>
        </p:txBody>
      </p:sp>
      <p:sp>
        <p:nvSpPr>
          <p:cNvPr id="56" name="Slide Number Placeholder 55">
            <a:extLst>
              <a:ext uri="{FF2B5EF4-FFF2-40B4-BE49-F238E27FC236}">
                <a16:creationId xmlns:a16="http://schemas.microsoft.com/office/drawing/2014/main" id="{B3F93D96-F595-49A6-B8A4-85BBC1107BF9}"/>
              </a:ext>
            </a:extLst>
          </p:cNvPr>
          <p:cNvSpPr>
            <a:spLocks noGrp="1"/>
          </p:cNvSpPr>
          <p:nvPr>
            <p:ph type="sldNum" sz="quarter" idx="12"/>
          </p:nvPr>
        </p:nvSpPr>
        <p:spPr/>
        <p:txBody>
          <a:bodyPr/>
          <a:lstStyle/>
          <a:p>
            <a:fld id="{DF3631D6-FBAB-464C-8D9A-F9ADA4FEF9F6}" type="slidenum">
              <a:rPr lang="en-US" smtClean="0"/>
              <a:t>33</a:t>
            </a:fld>
            <a:endParaRPr lang="en-US"/>
          </a:p>
        </p:txBody>
      </p:sp>
    </p:spTree>
    <p:extLst>
      <p:ext uri="{BB962C8B-B14F-4D97-AF65-F5344CB8AC3E}">
        <p14:creationId xmlns:p14="http://schemas.microsoft.com/office/powerpoint/2010/main" val="30387449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03A25842-D1D0-4FA2-B01C-0E79A9A5E359}" type="slidenum">
              <a:rPr lang="en-US" smtClean="0"/>
              <a:pPr>
                <a:defRPr/>
              </a:pPr>
              <a:t>34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10449655"/>
              </p:ext>
            </p:extLst>
          </p:nvPr>
        </p:nvGraphicFramePr>
        <p:xfrm>
          <a:off x="1633220" y="1778000"/>
          <a:ext cx="9380220" cy="4975726"/>
        </p:xfrm>
        <a:graphic>
          <a:graphicData uri="http://schemas.openxmlformats.org/drawingml/2006/table">
            <a:tbl>
              <a:tblPr/>
              <a:tblGrid>
                <a:gridCol w="3045769">
                  <a:extLst>
                    <a:ext uri="{9D8B030D-6E8A-4147-A177-3AD203B41FA5}">
                      <a16:colId xmlns:a16="http://schemas.microsoft.com/office/drawing/2014/main" val="20000"/>
                    </a:ext>
                  </a:extLst>
                </a:gridCol>
                <a:gridCol w="6334451">
                  <a:extLst>
                    <a:ext uri="{9D8B030D-6E8A-4147-A177-3AD203B41FA5}">
                      <a16:colId xmlns:a16="http://schemas.microsoft.com/office/drawing/2014/main" val="20001"/>
                    </a:ext>
                  </a:extLst>
                </a:gridCol>
              </a:tblGrid>
              <a:tr h="699877">
                <a:tc>
                  <a:txBody>
                    <a:bodyPr/>
                    <a:lstStyle/>
                    <a:p>
                      <a:pPr marL="0" marR="0" algn="ctr">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Critical Loss Analysis</a:t>
                      </a:r>
                      <a:br>
                        <a:rPr lang="en-US" sz="1600" b="0" dirty="0">
                          <a:latin typeface="Tahoma" panose="020B0604030504040204" pitchFamily="34" charset="0"/>
                          <a:ea typeface="Tahoma" panose="020B0604030504040204" pitchFamily="34" charset="0"/>
                          <a:cs typeface="Tahoma" panose="020B0604030504040204" pitchFamily="34" charset="0"/>
                        </a:rPr>
                      </a:br>
                      <a:r>
                        <a:rPr lang="en-US" sz="1600" b="0" dirty="0">
                          <a:latin typeface="Tahoma" panose="020B0604030504040204" pitchFamily="34" charset="0"/>
                          <a:ea typeface="Tahoma" panose="020B0604030504040204" pitchFamily="34" charset="0"/>
                          <a:cs typeface="Tahoma" panose="020B0604030504040204" pitchFamily="34" charset="0"/>
                        </a:rPr>
                        <a:t>(“</a:t>
                      </a:r>
                      <a:r>
                        <a:rPr lang="en-US" sz="1600" b="0" dirty="0" err="1">
                          <a:latin typeface="Tahoma" panose="020B0604030504040204" pitchFamily="34" charset="0"/>
                          <a:ea typeface="Tahoma" panose="020B0604030504040204" pitchFamily="34" charset="0"/>
                          <a:cs typeface="Tahoma" panose="020B0604030504040204" pitchFamily="34" charset="0"/>
                        </a:rPr>
                        <a:t>CLA</a:t>
                      </a:r>
                      <a:r>
                        <a:rPr lang="en-US" sz="1600" b="0" dirty="0">
                          <a:latin typeface="Tahoma" panose="020B0604030504040204" pitchFamily="34" charset="0"/>
                          <a:ea typeface="Tahoma" panose="020B0604030504040204" pitchFamily="34" charset="0"/>
                          <a:cs typeface="Tahoma" panose="020B0604030504040204" pitchFamily="34" charset="0"/>
                        </a:rPr>
                        <a:t>”)</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Analysis of the magnitude of lost sales that would make it profit-maximizing (or not) for the hypothetical monopolist to impose a particular SSNIP.</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99877">
                <a:tc>
                  <a:txBody>
                    <a:bodyPr/>
                    <a:lstStyle/>
                    <a:p>
                      <a:pPr marL="0" marR="0" algn="ctr">
                        <a:spcBef>
                          <a:spcPts val="0"/>
                        </a:spcBef>
                        <a:spcAft>
                          <a:spcPts val="0"/>
                        </a:spcAft>
                      </a:pPr>
                      <a:r>
                        <a:rPr lang="en-US" sz="1600" b="0">
                          <a:latin typeface="Tahoma" panose="020B0604030504040204" pitchFamily="34" charset="0"/>
                          <a:ea typeface="Tahoma" panose="020B0604030504040204" pitchFamily="34" charset="0"/>
                          <a:cs typeface="Tahoma" panose="020B0604030504040204" pitchFamily="34" charset="0"/>
                        </a:rPr>
                        <a:t>Diversion Ratio</a:t>
                      </a:r>
                      <a:br>
                        <a:rPr lang="en-US" sz="1600" b="0">
                          <a:latin typeface="Tahoma" panose="020B0604030504040204" pitchFamily="34" charset="0"/>
                          <a:ea typeface="Tahoma" panose="020B0604030504040204" pitchFamily="34" charset="0"/>
                          <a:cs typeface="Tahoma" panose="020B0604030504040204" pitchFamily="34" charset="0"/>
                        </a:rPr>
                      </a:br>
                      <a:r>
                        <a:rPr lang="en-US" sz="1600" b="0">
                          <a:latin typeface="Tahoma" panose="020B0604030504040204" pitchFamily="34" charset="0"/>
                          <a:ea typeface="Tahoma" panose="020B0604030504040204" pitchFamily="34" charset="0"/>
                          <a:cs typeface="Tahoma" panose="020B0604030504040204" pitchFamily="34" charset="0"/>
                        </a:rPr>
                        <a:t>(“DR”)</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The diversion ratio from Product 1 to Product 2 is defined as the percentage of unit sales lost by Product 1, when its price rises, that are captured by Product 2.</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37039">
                <a:tc>
                  <a:txBody>
                    <a:bodyPr/>
                    <a:lstStyle/>
                    <a:p>
                      <a:pPr marL="0" marR="0" algn="ctr">
                        <a:spcBef>
                          <a:spcPts val="0"/>
                        </a:spcBef>
                        <a:spcAft>
                          <a:spcPts val="0"/>
                        </a:spcAft>
                      </a:pPr>
                      <a:r>
                        <a:rPr lang="en-US" sz="1600" b="0">
                          <a:latin typeface="Tahoma" panose="020B0604030504040204" pitchFamily="34" charset="0"/>
                          <a:ea typeface="Tahoma" panose="020B0604030504040204" pitchFamily="34" charset="0"/>
                          <a:cs typeface="Tahoma" panose="020B0604030504040204" pitchFamily="34" charset="0"/>
                        </a:rPr>
                        <a:t>Upward Pricing Pressure</a:t>
                      </a:r>
                      <a:br>
                        <a:rPr lang="en-US" sz="1600" b="0">
                          <a:latin typeface="Tahoma" panose="020B0604030504040204" pitchFamily="34" charset="0"/>
                          <a:ea typeface="Tahoma" panose="020B0604030504040204" pitchFamily="34" charset="0"/>
                          <a:cs typeface="Tahoma" panose="020B0604030504040204" pitchFamily="34" charset="0"/>
                        </a:rPr>
                      </a:br>
                      <a:r>
                        <a:rPr lang="en-US" sz="1600" b="0">
                          <a:latin typeface="Tahoma" panose="020B0604030504040204" pitchFamily="34" charset="0"/>
                          <a:ea typeface="Tahoma" panose="020B0604030504040204" pitchFamily="34" charset="0"/>
                          <a:cs typeface="Tahoma" panose="020B0604030504040204" pitchFamily="34" charset="0"/>
                        </a:rPr>
                        <a:t>(“UPP”)</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The incentive to raise prices emerging from acquisition of a close competitor.  This </a:t>
                      </a:r>
                      <a:r>
                        <a:rPr lang="en-US" sz="1600" b="0" dirty="0" err="1">
                          <a:latin typeface="Tahoma" panose="020B0604030504040204" pitchFamily="34" charset="0"/>
                          <a:ea typeface="Tahoma" panose="020B0604030504040204" pitchFamily="34" charset="0"/>
                          <a:cs typeface="Tahoma" panose="020B0604030504040204" pitchFamily="34" charset="0"/>
                        </a:rPr>
                        <a:t>UPP</a:t>
                      </a:r>
                      <a:r>
                        <a:rPr lang="en-US" sz="1600" b="0" dirty="0">
                          <a:latin typeface="Tahoma" panose="020B0604030504040204" pitchFamily="34" charset="0"/>
                          <a:ea typeface="Tahoma" panose="020B0604030504040204" pitchFamily="34" charset="0"/>
                          <a:cs typeface="Tahoma" panose="020B0604030504040204" pitchFamily="34" charset="0"/>
                        </a:rPr>
                        <a:t> is measured as the “value of diverted sales” and the </a:t>
                      </a:r>
                      <a:r>
                        <a:rPr lang="en-US" sz="1600" b="0" dirty="0" err="1">
                          <a:latin typeface="Tahoma" panose="020B0604030504040204" pitchFamily="34" charset="0"/>
                          <a:ea typeface="Tahoma" panose="020B0604030504040204" pitchFamily="34" charset="0"/>
                          <a:cs typeface="Tahoma" panose="020B0604030504040204" pitchFamily="34" charset="0"/>
                        </a:rPr>
                        <a:t>GUPPI</a:t>
                      </a:r>
                      <a:endParaRPr lang="en-US" sz="1600" b="0" dirty="0">
                        <a:latin typeface="Tahoma" panose="020B0604030504040204" pitchFamily="34" charset="0"/>
                        <a:ea typeface="Tahoma" panose="020B0604030504040204" pitchFamily="34" charset="0"/>
                        <a:cs typeface="Tahoma" panose="020B0604030504040204" pitchFamily="34" charset="0"/>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24908">
                <a:tc>
                  <a:txBody>
                    <a:bodyPr/>
                    <a:lstStyle/>
                    <a:p>
                      <a:pPr marL="0" marR="0" algn="ctr">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Downward Pricing Pressure</a:t>
                      </a:r>
                      <a:br>
                        <a:rPr lang="en-US" sz="1600" b="0" dirty="0">
                          <a:latin typeface="Tahoma" panose="020B0604030504040204" pitchFamily="34" charset="0"/>
                          <a:ea typeface="Tahoma" panose="020B0604030504040204" pitchFamily="34" charset="0"/>
                          <a:cs typeface="Tahoma" panose="020B0604030504040204" pitchFamily="34" charset="0"/>
                        </a:rPr>
                      </a:br>
                      <a:r>
                        <a:rPr lang="en-US" sz="1600" b="0" dirty="0">
                          <a:latin typeface="Tahoma" panose="020B0604030504040204" pitchFamily="34" charset="0"/>
                          <a:ea typeface="Tahoma" panose="020B0604030504040204" pitchFamily="34" charset="0"/>
                          <a:cs typeface="Tahoma" panose="020B0604030504040204" pitchFamily="34" charset="0"/>
                        </a:rPr>
                        <a:t>(“</a:t>
                      </a:r>
                      <a:r>
                        <a:rPr lang="en-US" sz="1600" b="0" dirty="0" err="1">
                          <a:latin typeface="Tahoma" panose="020B0604030504040204" pitchFamily="34" charset="0"/>
                          <a:ea typeface="Tahoma" panose="020B0604030504040204" pitchFamily="34" charset="0"/>
                          <a:cs typeface="Tahoma" panose="020B0604030504040204" pitchFamily="34" charset="0"/>
                        </a:rPr>
                        <a:t>DPP</a:t>
                      </a:r>
                      <a:r>
                        <a:rPr lang="en-US" sz="1600" b="0" dirty="0">
                          <a:latin typeface="Tahoma" panose="020B0604030504040204" pitchFamily="34" charset="0"/>
                          <a:ea typeface="Tahoma" panose="020B0604030504040204" pitchFamily="34" charset="0"/>
                          <a:cs typeface="Tahoma" panose="020B0604030504040204" pitchFamily="34" charset="0"/>
                        </a:rPr>
                        <a:t>”)</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The incentive to lower prices resulting from cost savings generated from a merger.</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24908">
                <a:tc>
                  <a:txBody>
                    <a:bodyPr/>
                    <a:lstStyle/>
                    <a:p>
                      <a:pPr marL="0" marR="0" algn="ctr">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Gross Upward Pricing Pressure Index</a:t>
                      </a:r>
                      <a:br>
                        <a:rPr lang="en-US" sz="1600" b="0" dirty="0">
                          <a:latin typeface="Tahoma" panose="020B0604030504040204" pitchFamily="34" charset="0"/>
                          <a:ea typeface="Tahoma" panose="020B0604030504040204" pitchFamily="34" charset="0"/>
                          <a:cs typeface="Tahoma" panose="020B0604030504040204" pitchFamily="34" charset="0"/>
                        </a:rPr>
                      </a:br>
                      <a:r>
                        <a:rPr lang="en-US" sz="1600" b="0" dirty="0">
                          <a:latin typeface="Tahoma" panose="020B0604030504040204" pitchFamily="34" charset="0"/>
                          <a:ea typeface="Tahoma" panose="020B0604030504040204" pitchFamily="34" charset="0"/>
                          <a:cs typeface="Tahoma" panose="020B0604030504040204" pitchFamily="34" charset="0"/>
                        </a:rPr>
                        <a:t>(“</a:t>
                      </a:r>
                      <a:r>
                        <a:rPr lang="en-US" sz="1600" b="0" dirty="0" err="1">
                          <a:latin typeface="Tahoma" panose="020B0604030504040204" pitchFamily="34" charset="0"/>
                          <a:ea typeface="Tahoma" panose="020B0604030504040204" pitchFamily="34" charset="0"/>
                          <a:cs typeface="Tahoma" panose="020B0604030504040204" pitchFamily="34" charset="0"/>
                        </a:rPr>
                        <a:t>GUPPI</a:t>
                      </a:r>
                      <a:r>
                        <a:rPr lang="en-US" sz="1600" b="0" dirty="0">
                          <a:latin typeface="Tahoma" panose="020B0604030504040204" pitchFamily="34" charset="0"/>
                          <a:ea typeface="Tahoma" panose="020B0604030504040204" pitchFamily="34" charset="0"/>
                          <a:cs typeface="Tahoma" panose="020B0604030504040204" pitchFamily="34" charset="0"/>
                        </a:rPr>
                        <a:t>”)</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The value of diverted sales divided by the lost revenues attributable to a price increase in product 1.</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524738">
                <a:tc>
                  <a:txBody>
                    <a:bodyPr/>
                    <a:lstStyle/>
                    <a:p>
                      <a:pPr marL="0" marR="0" algn="ctr">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Value of Diverted Sales </a:t>
                      </a:r>
                      <a:br>
                        <a:rPr lang="en-US" sz="1600" b="0" dirty="0">
                          <a:latin typeface="Tahoma" panose="020B0604030504040204" pitchFamily="34" charset="0"/>
                          <a:ea typeface="Tahoma" panose="020B0604030504040204" pitchFamily="34" charset="0"/>
                          <a:cs typeface="Tahoma" panose="020B0604030504040204" pitchFamily="34" charset="0"/>
                        </a:rPr>
                      </a:br>
                      <a:r>
                        <a:rPr lang="en-US" sz="1600" b="0" dirty="0">
                          <a:latin typeface="Tahoma" panose="020B0604030504040204" pitchFamily="34" charset="0"/>
                          <a:ea typeface="Tahoma" panose="020B0604030504040204" pitchFamily="34" charset="0"/>
                          <a:cs typeface="Tahoma" panose="020B0604030504040204" pitchFamily="34" charset="0"/>
                        </a:rPr>
                        <a:t>(“VDS”)</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b="0" dirty="0">
                          <a:latin typeface="Tahoma" panose="020B0604030504040204" pitchFamily="34" charset="0"/>
                          <a:ea typeface="Tahoma" panose="020B0604030504040204" pitchFamily="34" charset="0"/>
                          <a:cs typeface="Tahoma" panose="020B0604030504040204" pitchFamily="34" charset="0"/>
                        </a:rPr>
                        <a:t>The number of units diverted from one product sold by the merging firms to a second of its products in response to a price increase on the first product, multiplied by the dollar margin between price and incremental cost on the second product.  The value of diverted sales can be interpreted as a measure of the extra (opportunity) cost the merged firm bears in selling more units of Product 1.</a:t>
                      </a: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84321" name="Rectangle 1"/>
          <p:cNvSpPr>
            <a:spLocks noChangeArrowheads="1"/>
          </p:cNvSpPr>
          <p:nvPr/>
        </p:nvSpPr>
        <p:spPr bwMode="auto">
          <a:xfrm>
            <a:off x="1756719" y="22825"/>
            <a:ext cx="8229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7200" algn="ctr" eaLnBrk="0" fontAlgn="base" hangingPunct="0">
              <a:spcBef>
                <a:spcPct val="0"/>
              </a:spcBef>
              <a:spcAft>
                <a:spcPct val="0"/>
              </a:spcAft>
            </a:pPr>
            <a:r>
              <a:rPr lang="en-US" sz="2800" dirty="0"/>
              <a:t>Appendix:</a:t>
            </a:r>
          </a:p>
          <a:p>
            <a:pPr indent="457200" algn="ctr" eaLnBrk="0" fontAlgn="base" hangingPunct="0">
              <a:spcBef>
                <a:spcPct val="0"/>
              </a:spcBef>
              <a:spcAft>
                <a:spcPct val="0"/>
              </a:spcAft>
            </a:pPr>
            <a:r>
              <a:rPr lang="en-US" sz="2800" dirty="0"/>
              <a:t>Glossary of Unilateral Effects Concepts</a:t>
            </a:r>
          </a:p>
          <a:p>
            <a:pPr indent="457200" algn="ctr" eaLnBrk="0" fontAlgn="base" hangingPunct="0">
              <a:spcBef>
                <a:spcPct val="0"/>
              </a:spcBef>
              <a:spcAft>
                <a:spcPct val="0"/>
              </a:spcAft>
            </a:pPr>
            <a:endParaRPr lang="en-US" altLang="ko-KR" sz="1600" dirty="0"/>
          </a:p>
        </p:txBody>
      </p:sp>
      <p:sp>
        <p:nvSpPr>
          <p:cNvPr id="9" name="TextBox 8"/>
          <p:cNvSpPr txBox="1"/>
          <p:nvPr/>
        </p:nvSpPr>
        <p:spPr>
          <a:xfrm>
            <a:off x="3022601" y="1297801"/>
            <a:ext cx="668709" cy="369332"/>
          </a:xfrm>
          <a:prstGeom prst="rect">
            <a:avLst/>
          </a:prstGeom>
          <a:noFill/>
        </p:spPr>
        <p:txBody>
          <a:bodyPr wrap="none" rtlCol="0">
            <a:spAutoFit/>
          </a:bodyPr>
          <a:lstStyle/>
          <a:p>
            <a:r>
              <a:rPr lang="en-US" u="sng" dirty="0"/>
              <a:t>Term</a:t>
            </a:r>
          </a:p>
        </p:txBody>
      </p:sp>
      <p:sp>
        <p:nvSpPr>
          <p:cNvPr id="10" name="TextBox 9"/>
          <p:cNvSpPr txBox="1"/>
          <p:nvPr/>
        </p:nvSpPr>
        <p:spPr>
          <a:xfrm>
            <a:off x="6847840" y="1353235"/>
            <a:ext cx="1133644" cy="369332"/>
          </a:xfrm>
          <a:prstGeom prst="rect">
            <a:avLst/>
          </a:prstGeom>
          <a:noFill/>
        </p:spPr>
        <p:txBody>
          <a:bodyPr wrap="none" rtlCol="0">
            <a:spAutoFit/>
          </a:bodyPr>
          <a:lstStyle/>
          <a:p>
            <a:r>
              <a:rPr lang="en-US" u="sng" dirty="0"/>
              <a:t>Definition</a:t>
            </a:r>
          </a:p>
        </p:txBody>
      </p:sp>
    </p:spTree>
    <p:extLst>
      <p:ext uri="{BB962C8B-B14F-4D97-AF65-F5344CB8AC3E}">
        <p14:creationId xmlns:p14="http://schemas.microsoft.com/office/powerpoint/2010/main" val="956076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36846-A52F-4B27-A388-A8BC73C65152}"/>
              </a:ext>
            </a:extLst>
          </p:cNvPr>
          <p:cNvSpPr>
            <a:spLocks noGrp="1"/>
          </p:cNvSpPr>
          <p:nvPr>
            <p:ph type="title"/>
          </p:nvPr>
        </p:nvSpPr>
        <p:spPr/>
        <p:txBody>
          <a:bodyPr/>
          <a:lstStyle/>
          <a:p>
            <a:r>
              <a:rPr lang="en-US" dirty="0"/>
              <a:t>Targeted Customer (Price Discrimination) Markets </a:t>
            </a:r>
          </a:p>
        </p:txBody>
      </p:sp>
      <p:sp>
        <p:nvSpPr>
          <p:cNvPr id="3" name="Text Placeholder 2">
            <a:extLst>
              <a:ext uri="{FF2B5EF4-FFF2-40B4-BE49-F238E27FC236}">
                <a16:creationId xmlns:a16="http://schemas.microsoft.com/office/drawing/2014/main" id="{6DE3A057-7951-43E7-9348-8C13630519C1}"/>
              </a:ext>
            </a:extLst>
          </p:cNvPr>
          <p:cNvSpPr>
            <a:spLocks noGrp="1"/>
          </p:cNvSpPr>
          <p:nvPr>
            <p:ph type="body" idx="1"/>
          </p:nvPr>
        </p:nvSpPr>
        <p:spPr/>
        <p:txBody>
          <a:bodyPr/>
          <a:lstStyle/>
          <a:p>
            <a:pPr algn="ctr"/>
            <a:r>
              <a:rPr lang="en-US" dirty="0"/>
              <a:t> </a:t>
            </a:r>
          </a:p>
        </p:txBody>
      </p:sp>
      <p:sp>
        <p:nvSpPr>
          <p:cNvPr id="4" name="Slide Number Placeholder 3">
            <a:extLst>
              <a:ext uri="{FF2B5EF4-FFF2-40B4-BE49-F238E27FC236}">
                <a16:creationId xmlns:a16="http://schemas.microsoft.com/office/drawing/2014/main" id="{2B08A951-1B9D-4E63-8646-7D4AFB22DE43}"/>
              </a:ext>
            </a:extLst>
          </p:cNvPr>
          <p:cNvSpPr>
            <a:spLocks noGrp="1"/>
          </p:cNvSpPr>
          <p:nvPr>
            <p:ph type="sldNum" sz="quarter" idx="12"/>
          </p:nvPr>
        </p:nvSpPr>
        <p:spPr/>
        <p:txBody>
          <a:bodyPr/>
          <a:lstStyle/>
          <a:p>
            <a:fld id="{A3FA0A93-60EE-4E9D-852F-604094E61050}" type="slidenum">
              <a:rPr lang="en-US" smtClean="0"/>
              <a:t>4</a:t>
            </a:fld>
            <a:endParaRPr lang="en-US"/>
          </a:p>
        </p:txBody>
      </p:sp>
    </p:spTree>
    <p:extLst>
      <p:ext uri="{BB962C8B-B14F-4D97-AF65-F5344CB8AC3E}">
        <p14:creationId xmlns:p14="http://schemas.microsoft.com/office/powerpoint/2010/main" val="1652805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367E3-1004-4D4B-887B-26AA24BCB13B}"/>
              </a:ext>
            </a:extLst>
          </p:cNvPr>
          <p:cNvSpPr>
            <a:spLocks noGrp="1"/>
          </p:cNvSpPr>
          <p:nvPr>
            <p:ph type="title"/>
          </p:nvPr>
        </p:nvSpPr>
        <p:spPr/>
        <p:txBody>
          <a:bodyPr/>
          <a:lstStyle/>
          <a:p>
            <a:r>
              <a:rPr lang="en-US" dirty="0"/>
              <a:t>“Practical Indicia” and “Submarkets” </a:t>
            </a:r>
            <a:r>
              <a:rPr lang="en-US" sz="2400" i="1" dirty="0">
                <a:solidFill>
                  <a:srgbClr val="00B0F0"/>
                </a:solidFill>
              </a:rPr>
              <a:t>(pp.778-79)</a:t>
            </a:r>
            <a:endParaRPr lang="en-US" i="1" dirty="0">
              <a:solidFill>
                <a:srgbClr val="00B0F0"/>
              </a:solidFill>
            </a:endParaRPr>
          </a:p>
        </p:txBody>
      </p:sp>
      <p:sp>
        <p:nvSpPr>
          <p:cNvPr id="3" name="Content Placeholder 2">
            <a:extLst>
              <a:ext uri="{FF2B5EF4-FFF2-40B4-BE49-F238E27FC236}">
                <a16:creationId xmlns:a16="http://schemas.microsoft.com/office/drawing/2014/main" id="{A8CAE0A2-A5C8-471C-95F8-E4FD365F1CF1}"/>
              </a:ext>
            </a:extLst>
          </p:cNvPr>
          <p:cNvSpPr>
            <a:spLocks noGrp="1"/>
          </p:cNvSpPr>
          <p:nvPr>
            <p:ph idx="1"/>
          </p:nvPr>
        </p:nvSpPr>
        <p:spPr>
          <a:xfrm>
            <a:off x="838200" y="1486259"/>
            <a:ext cx="10515600" cy="5235215"/>
          </a:xfrm>
        </p:spPr>
        <p:txBody>
          <a:bodyPr>
            <a:normAutofit fontScale="70000" lnSpcReduction="20000"/>
          </a:bodyPr>
          <a:lstStyle/>
          <a:p>
            <a:pPr>
              <a:lnSpc>
                <a:spcPct val="110000"/>
              </a:lnSpc>
            </a:pPr>
            <a:r>
              <a:rPr lang="en-US" dirty="0"/>
              <a:t>After setting out the general </a:t>
            </a:r>
            <a:r>
              <a:rPr lang="en-US" i="1" dirty="0" err="1"/>
              <a:t>duPont</a:t>
            </a:r>
            <a:r>
              <a:rPr lang="en-US" i="1" dirty="0"/>
              <a:t> </a:t>
            </a:r>
            <a:r>
              <a:rPr lang="en-US" dirty="0"/>
              <a:t>standard for market definition, the </a:t>
            </a:r>
            <a:r>
              <a:rPr lang="en-US" i="1" dirty="0"/>
              <a:t>Brown Shoe </a:t>
            </a:r>
            <a:r>
              <a:rPr lang="en-US" dirty="0"/>
              <a:t>Court flagged </a:t>
            </a:r>
            <a:r>
              <a:rPr lang="en-US" i="1" dirty="0">
                <a:solidFill>
                  <a:srgbClr val="C00000"/>
                </a:solidFill>
              </a:rPr>
              <a:t>“Practical Indicia” </a:t>
            </a:r>
            <a:r>
              <a:rPr lang="en-US" dirty="0"/>
              <a:t>as </a:t>
            </a:r>
            <a:r>
              <a:rPr lang="en-US" i="1" dirty="0"/>
              <a:t>“</a:t>
            </a:r>
            <a:r>
              <a:rPr lang="en-US" i="1" dirty="0">
                <a:solidFill>
                  <a:srgbClr val="C00000"/>
                </a:solidFill>
              </a:rPr>
              <a:t>evidentiary proxies for proof of substitutability and cross-elasticities”</a:t>
            </a:r>
          </a:p>
          <a:p>
            <a:pPr lvl="1">
              <a:lnSpc>
                <a:spcPct val="110000"/>
              </a:lnSpc>
            </a:pPr>
            <a:r>
              <a:rPr lang="en-US" dirty="0"/>
              <a:t>I.e., </a:t>
            </a:r>
            <a:r>
              <a:rPr lang="en-US" dirty="0">
                <a:solidFill>
                  <a:srgbClr val="0070C0"/>
                </a:solidFill>
              </a:rPr>
              <a:t>Industry or public recognition of a market</a:t>
            </a:r>
            <a:r>
              <a:rPr lang="en-US" dirty="0"/>
              <a:t>; </a:t>
            </a:r>
            <a:r>
              <a:rPr lang="en-US" dirty="0">
                <a:solidFill>
                  <a:srgbClr val="00B050"/>
                </a:solidFill>
              </a:rPr>
              <a:t>product peculiar characteristics, uses, unique production facilities</a:t>
            </a:r>
            <a:r>
              <a:rPr lang="en-US" dirty="0"/>
              <a:t>, </a:t>
            </a:r>
            <a:r>
              <a:rPr lang="en-US" dirty="0">
                <a:solidFill>
                  <a:srgbClr val="7030A0"/>
                </a:solidFill>
              </a:rPr>
              <a:t>distinct customers</a:t>
            </a:r>
            <a:r>
              <a:rPr lang="en-US" dirty="0"/>
              <a:t>; </a:t>
            </a:r>
            <a:r>
              <a:rPr lang="en-US" dirty="0">
                <a:solidFill>
                  <a:srgbClr val="0070C0"/>
                </a:solidFill>
              </a:rPr>
              <a:t>distinct prices; </a:t>
            </a:r>
            <a:r>
              <a:rPr lang="en-US" dirty="0">
                <a:solidFill>
                  <a:srgbClr val="C00000"/>
                </a:solidFill>
              </a:rPr>
              <a:t>sensitivity to price changes</a:t>
            </a:r>
            <a:r>
              <a:rPr lang="en-US" dirty="0"/>
              <a:t>; </a:t>
            </a:r>
            <a:r>
              <a:rPr lang="en-US" dirty="0">
                <a:solidFill>
                  <a:srgbClr val="00B050"/>
                </a:solidFill>
              </a:rPr>
              <a:t>specialized vendors.</a:t>
            </a:r>
          </a:p>
          <a:p>
            <a:pPr>
              <a:lnSpc>
                <a:spcPct val="110000"/>
              </a:lnSpc>
            </a:pPr>
            <a:r>
              <a:rPr lang="en-US" dirty="0"/>
              <a:t>These practical indicia were used to define narrow “submarkets,” which were not tightly connected to buyer substitution (e.g., the existence of targeted trade publications)</a:t>
            </a:r>
          </a:p>
          <a:p>
            <a:pPr lvl="1">
              <a:lnSpc>
                <a:spcPct val="110000"/>
              </a:lnSpc>
            </a:pPr>
            <a:r>
              <a:rPr lang="en-US" dirty="0"/>
              <a:t>These submarkets were criticized as “gerrymandering” to generate high market shares </a:t>
            </a:r>
          </a:p>
          <a:p>
            <a:pPr lvl="1">
              <a:lnSpc>
                <a:spcPct val="110000"/>
              </a:lnSpc>
            </a:pPr>
            <a:r>
              <a:rPr lang="en-US" dirty="0"/>
              <a:t>E.g., FTC merger case against a TV dinner producer defined market as “premium non-ethnic frozen entrees.”</a:t>
            </a:r>
          </a:p>
          <a:p>
            <a:pPr>
              <a:lnSpc>
                <a:spcPct val="110000"/>
              </a:lnSpc>
            </a:pPr>
            <a:r>
              <a:rPr lang="en-US" dirty="0"/>
              <a:t>Today, it is recognized that “submarkets” must qualify as “markets” under SSNIP/HMT </a:t>
            </a:r>
          </a:p>
          <a:p>
            <a:pPr lvl="1">
              <a:lnSpc>
                <a:spcPct val="110000"/>
              </a:lnSpc>
            </a:pPr>
            <a:r>
              <a:rPr lang="en-US" dirty="0"/>
              <a:t>E.g., Not only is there an all-beer market, there may also be separate markets for (say): craft beer; or light beer; or premium beer.  All of these may satisfy the SSNIP/HMT </a:t>
            </a:r>
          </a:p>
          <a:p>
            <a:pPr lvl="1">
              <a:lnSpc>
                <a:spcPct val="110000"/>
              </a:lnSpc>
            </a:pPr>
            <a:r>
              <a:rPr lang="en-US" dirty="0"/>
              <a:t>Once it is recognized that there is not a “unique” market definition and the world cannot be divided up into a series of mutually separate markets, then the concept of submarket has become uncontroversial </a:t>
            </a:r>
          </a:p>
          <a:p>
            <a:pPr>
              <a:lnSpc>
                <a:spcPct val="110000"/>
              </a:lnSpc>
            </a:pPr>
            <a:r>
              <a:rPr lang="en-US" b="1" dirty="0">
                <a:solidFill>
                  <a:srgbClr val="C00000"/>
                </a:solidFill>
              </a:rPr>
              <a:t>Submarkets today are often focused on price discrimination targeted at specific groups of buyers</a:t>
            </a:r>
          </a:p>
          <a:p>
            <a:endParaRPr lang="en-US" dirty="0"/>
          </a:p>
        </p:txBody>
      </p:sp>
      <p:sp>
        <p:nvSpPr>
          <p:cNvPr id="4" name="Slide Number Placeholder 3">
            <a:extLst>
              <a:ext uri="{FF2B5EF4-FFF2-40B4-BE49-F238E27FC236}">
                <a16:creationId xmlns:a16="http://schemas.microsoft.com/office/drawing/2014/main" id="{FED2592F-FFDC-4A24-883C-4696D34294CA}"/>
              </a:ext>
            </a:extLst>
          </p:cNvPr>
          <p:cNvSpPr>
            <a:spLocks noGrp="1"/>
          </p:cNvSpPr>
          <p:nvPr>
            <p:ph type="sldNum" sz="quarter" idx="12"/>
          </p:nvPr>
        </p:nvSpPr>
        <p:spPr/>
        <p:txBody>
          <a:bodyPr/>
          <a:lstStyle/>
          <a:p>
            <a:fld id="{A3FA0A93-60EE-4E9D-852F-604094E61050}" type="slidenum">
              <a:rPr lang="en-US" smtClean="0"/>
              <a:t>5</a:t>
            </a:fld>
            <a:endParaRPr lang="en-US"/>
          </a:p>
        </p:txBody>
      </p:sp>
    </p:spTree>
    <p:extLst>
      <p:ext uri="{BB962C8B-B14F-4D97-AF65-F5344CB8AC3E}">
        <p14:creationId xmlns:p14="http://schemas.microsoft.com/office/powerpoint/2010/main" val="1573822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688ED-5B7C-4A50-86F2-8A1F11AB0B4E}"/>
              </a:ext>
            </a:extLst>
          </p:cNvPr>
          <p:cNvSpPr>
            <a:spLocks noGrp="1"/>
          </p:cNvSpPr>
          <p:nvPr>
            <p:ph type="title"/>
          </p:nvPr>
        </p:nvSpPr>
        <p:spPr/>
        <p:txBody>
          <a:bodyPr/>
          <a:lstStyle/>
          <a:p>
            <a:r>
              <a:rPr lang="en-US" sz="3200" dirty="0"/>
              <a:t>Targeted price increases: Introduction  </a:t>
            </a:r>
            <a:r>
              <a:rPr lang="en-US" sz="2800" i="1" dirty="0">
                <a:solidFill>
                  <a:srgbClr val="00B0F0"/>
                </a:solidFill>
              </a:rPr>
              <a:t>(HMGs </a:t>
            </a:r>
            <a:r>
              <a:rPr lang="en-US" sz="2800" i="1" dirty="0">
                <a:solidFill>
                  <a:srgbClr val="00B0F0"/>
                </a:solidFill>
                <a:effectLst/>
                <a:latin typeface="Times New Roman" panose="02020603050405020304" pitchFamily="18" charset="0"/>
                <a:ea typeface="Times New Roman" panose="02020603050405020304" pitchFamily="18" charset="0"/>
              </a:rPr>
              <a:t>§ 4.1.4)</a:t>
            </a:r>
            <a:endParaRPr lang="en-US" i="1" dirty="0">
              <a:solidFill>
                <a:srgbClr val="00B0F0"/>
              </a:solidFill>
            </a:endParaRPr>
          </a:p>
        </p:txBody>
      </p:sp>
      <p:sp>
        <p:nvSpPr>
          <p:cNvPr id="3" name="Content Placeholder 2">
            <a:extLst>
              <a:ext uri="{FF2B5EF4-FFF2-40B4-BE49-F238E27FC236}">
                <a16:creationId xmlns:a16="http://schemas.microsoft.com/office/drawing/2014/main" id="{1372093E-C8C1-4573-BA07-818A080276E8}"/>
              </a:ext>
            </a:extLst>
          </p:cNvPr>
          <p:cNvSpPr>
            <a:spLocks noGrp="1"/>
          </p:cNvSpPr>
          <p:nvPr>
            <p:ph idx="1"/>
          </p:nvPr>
        </p:nvSpPr>
        <p:spPr>
          <a:xfrm>
            <a:off x="838201" y="1690688"/>
            <a:ext cx="9251022" cy="4915595"/>
          </a:xfrm>
        </p:spPr>
        <p:txBody>
          <a:bodyPr>
            <a:normAutofit/>
          </a:bodyPr>
          <a:lstStyle/>
          <a:p>
            <a:pPr marL="182880" indent="-182880" fontAlgn="auto">
              <a:spcBef>
                <a:spcPts val="1200"/>
              </a:spcBef>
              <a:spcAft>
                <a:spcPts val="0"/>
              </a:spcAft>
              <a:buFont typeface="Arial" pitchFamily="34" charset="0"/>
              <a:buChar char="•"/>
              <a:defRPr/>
            </a:pPr>
            <a:r>
              <a:rPr lang="en-US" sz="2400" dirty="0"/>
              <a:t>In the HMT example, we assumed that the </a:t>
            </a:r>
            <a:r>
              <a:rPr lang="en-US" sz="2400" dirty="0" err="1"/>
              <a:t>SSNIP</a:t>
            </a:r>
            <a:r>
              <a:rPr lang="en-US" sz="2400" dirty="0"/>
              <a:t> was a uniform price increase by all the products in the candidate market</a:t>
            </a:r>
          </a:p>
          <a:p>
            <a:pPr indent="-182880">
              <a:spcBef>
                <a:spcPts val="1200"/>
              </a:spcBef>
              <a:defRPr/>
            </a:pPr>
            <a:r>
              <a:rPr lang="en-US" sz="2400" dirty="0">
                <a:solidFill>
                  <a:srgbClr val="C00000"/>
                </a:solidFill>
              </a:rPr>
              <a:t>But, assumed </a:t>
            </a:r>
            <a:r>
              <a:rPr lang="en-US" sz="2400" dirty="0" err="1">
                <a:solidFill>
                  <a:srgbClr val="C00000"/>
                </a:solidFill>
              </a:rPr>
              <a:t>SSNIP</a:t>
            </a:r>
            <a:r>
              <a:rPr lang="en-US" sz="2400" dirty="0">
                <a:solidFill>
                  <a:srgbClr val="C00000"/>
                </a:solidFill>
              </a:rPr>
              <a:t> of hypo monopolist may involve only some customers </a:t>
            </a:r>
            <a:r>
              <a:rPr lang="en-US" sz="2400" b="1" i="1" dirty="0">
                <a:solidFill>
                  <a:srgbClr val="C00000"/>
                </a:solidFill>
              </a:rPr>
              <a:t>or </a:t>
            </a:r>
            <a:r>
              <a:rPr lang="en-US" sz="2400" dirty="0">
                <a:solidFill>
                  <a:srgbClr val="C00000"/>
                </a:solidFill>
              </a:rPr>
              <a:t>some products</a:t>
            </a:r>
          </a:p>
          <a:p>
            <a:pPr lvl="1" indent="-182880">
              <a:spcBef>
                <a:spcPts val="1200"/>
              </a:spcBef>
              <a:defRPr/>
            </a:pPr>
            <a:r>
              <a:rPr lang="en-US" sz="2000" dirty="0"/>
              <a:t>Even if hypo monopolist could not raise prices to ALL customers, it might be able to raise prices to </a:t>
            </a:r>
            <a:r>
              <a:rPr lang="en-US" sz="2000" dirty="0">
                <a:solidFill>
                  <a:srgbClr val="C00000"/>
                </a:solidFill>
              </a:rPr>
              <a:t>discriminate </a:t>
            </a:r>
            <a:r>
              <a:rPr lang="en-US" sz="2000" dirty="0"/>
              <a:t>against SOME customers who are less price sensitive (HMG §3) </a:t>
            </a:r>
            <a:r>
              <a:rPr lang="en-US" sz="1400" i="1" dirty="0">
                <a:solidFill>
                  <a:srgbClr val="00B0F0"/>
                </a:solidFill>
              </a:rPr>
              <a:t>(pp.779-80)</a:t>
            </a:r>
            <a:endParaRPr lang="en-US" sz="2000" i="1" dirty="0">
              <a:solidFill>
                <a:srgbClr val="00B0F0"/>
              </a:solidFill>
            </a:endParaRPr>
          </a:p>
          <a:p>
            <a:pPr indent="-182880">
              <a:spcBef>
                <a:spcPts val="1200"/>
              </a:spcBef>
              <a:defRPr/>
            </a:pPr>
            <a:r>
              <a:rPr lang="en-US" sz="2400" dirty="0"/>
              <a:t>Such non-uniform SSNIPs can lead to narrower markets, called “price discrimination markets” </a:t>
            </a:r>
            <a:r>
              <a:rPr lang="en-US" sz="1800" i="1" dirty="0">
                <a:solidFill>
                  <a:srgbClr val="00B0F0"/>
                </a:solidFill>
              </a:rPr>
              <a:t>(pp.779-80)</a:t>
            </a:r>
          </a:p>
          <a:p>
            <a:pPr indent="-182880">
              <a:spcBef>
                <a:spcPts val="1200"/>
              </a:spcBef>
              <a:defRPr/>
            </a:pPr>
            <a:r>
              <a:rPr lang="en-US" sz="2400" b="1" i="1" dirty="0">
                <a:solidFill>
                  <a:srgbClr val="7030A0"/>
                </a:solidFill>
              </a:rPr>
              <a:t>We begin by discussing the economics of price discrimination </a:t>
            </a:r>
          </a:p>
          <a:p>
            <a:pPr marL="0" indent="0">
              <a:buNone/>
            </a:pPr>
            <a:endParaRPr lang="en-US" sz="2400" dirty="0"/>
          </a:p>
        </p:txBody>
      </p:sp>
      <p:sp>
        <p:nvSpPr>
          <p:cNvPr id="4" name="Slide Number Placeholder 3">
            <a:extLst>
              <a:ext uri="{FF2B5EF4-FFF2-40B4-BE49-F238E27FC236}">
                <a16:creationId xmlns:a16="http://schemas.microsoft.com/office/drawing/2014/main" id="{8CB8344A-B52B-4A3F-90DB-AC27ED339BFB}"/>
              </a:ext>
            </a:extLst>
          </p:cNvPr>
          <p:cNvSpPr>
            <a:spLocks noGrp="1"/>
          </p:cNvSpPr>
          <p:nvPr>
            <p:ph type="sldNum" sz="quarter" idx="12"/>
          </p:nvPr>
        </p:nvSpPr>
        <p:spPr/>
        <p:txBody>
          <a:bodyPr/>
          <a:lstStyle/>
          <a:p>
            <a:fld id="{A3FA0A93-60EE-4E9D-852F-604094E61050}" type="slidenum">
              <a:rPr lang="en-US" smtClean="0"/>
              <a:t>6</a:t>
            </a:fld>
            <a:endParaRPr lang="en-US"/>
          </a:p>
        </p:txBody>
      </p:sp>
    </p:spTree>
    <p:extLst>
      <p:ext uri="{BB962C8B-B14F-4D97-AF65-F5344CB8AC3E}">
        <p14:creationId xmlns:p14="http://schemas.microsoft.com/office/powerpoint/2010/main" val="2789903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7AD0D-8CF3-4D3C-AE65-428BAEC74E41}"/>
              </a:ext>
            </a:extLst>
          </p:cNvPr>
          <p:cNvSpPr>
            <a:spLocks noGrp="1"/>
          </p:cNvSpPr>
          <p:nvPr>
            <p:ph type="title"/>
          </p:nvPr>
        </p:nvSpPr>
        <p:spPr/>
        <p:txBody>
          <a:bodyPr/>
          <a:lstStyle/>
          <a:p>
            <a:pPr algn="ctr"/>
            <a:r>
              <a:rPr lang="en-US" dirty="0"/>
              <a:t>Economic Analysis of Price Discrimination</a:t>
            </a:r>
          </a:p>
        </p:txBody>
      </p:sp>
      <p:sp>
        <p:nvSpPr>
          <p:cNvPr id="3" name="Text Placeholder 2">
            <a:extLst>
              <a:ext uri="{FF2B5EF4-FFF2-40B4-BE49-F238E27FC236}">
                <a16:creationId xmlns:a16="http://schemas.microsoft.com/office/drawing/2014/main" id="{4D4087FF-CDD6-4EF3-BDA5-B6D54BC7859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E98BD80-706A-45D1-BB40-97558B1BDA5E}"/>
              </a:ext>
            </a:extLst>
          </p:cNvPr>
          <p:cNvSpPr>
            <a:spLocks noGrp="1"/>
          </p:cNvSpPr>
          <p:nvPr>
            <p:ph type="sldNum" sz="quarter" idx="12"/>
          </p:nvPr>
        </p:nvSpPr>
        <p:spPr/>
        <p:txBody>
          <a:bodyPr/>
          <a:lstStyle/>
          <a:p>
            <a:fld id="{A3FA0A93-60EE-4E9D-852F-604094E61050}" type="slidenum">
              <a:rPr lang="en-US" smtClean="0"/>
              <a:t>7</a:t>
            </a:fld>
            <a:endParaRPr lang="en-US"/>
          </a:p>
        </p:txBody>
      </p:sp>
      <p:sp>
        <p:nvSpPr>
          <p:cNvPr id="6" name="TextBox 5">
            <a:extLst>
              <a:ext uri="{FF2B5EF4-FFF2-40B4-BE49-F238E27FC236}">
                <a16:creationId xmlns:a16="http://schemas.microsoft.com/office/drawing/2014/main" id="{23D1EEFB-9E89-489E-AB19-6EFD9A573369}"/>
              </a:ext>
            </a:extLst>
          </p:cNvPr>
          <p:cNvSpPr txBox="1"/>
          <p:nvPr/>
        </p:nvSpPr>
        <p:spPr>
          <a:xfrm>
            <a:off x="3277458" y="5032911"/>
            <a:ext cx="6015162" cy="1323439"/>
          </a:xfrm>
          <a:prstGeom prst="rect">
            <a:avLst/>
          </a:prstGeom>
          <a:noFill/>
          <a:ln w="28575">
            <a:solidFill>
              <a:srgbClr val="0070C0"/>
            </a:solidFill>
          </a:ln>
        </p:spPr>
        <p:txBody>
          <a:bodyPr wrap="square">
            <a:spAutoFit/>
          </a:bodyPr>
          <a:lstStyle/>
          <a:p>
            <a:r>
              <a:rPr lang="en-US" sz="2000" b="1" dirty="0">
                <a:solidFill>
                  <a:srgbClr val="0070C0"/>
                </a:solidFill>
              </a:rPr>
              <a:t>Note that we also will discuss price discrimination in the context of vertical intrabrand and tying arrangements later in the course. Sidebar 5-4 </a:t>
            </a:r>
            <a:r>
              <a:rPr lang="en-US" sz="1600" b="1" i="1" dirty="0">
                <a:solidFill>
                  <a:srgbClr val="0070C0"/>
                </a:solidFill>
              </a:rPr>
              <a:t>(pp.786-790) </a:t>
            </a:r>
            <a:r>
              <a:rPr lang="en-US" sz="2000" b="1" dirty="0">
                <a:solidFill>
                  <a:srgbClr val="0070C0"/>
                </a:solidFill>
              </a:rPr>
              <a:t>discusses price discrimination.</a:t>
            </a:r>
            <a:endParaRPr lang="en-US" sz="2000" b="1" dirty="0"/>
          </a:p>
        </p:txBody>
      </p:sp>
    </p:spTree>
    <p:extLst>
      <p:ext uri="{BB962C8B-B14F-4D97-AF65-F5344CB8AC3E}">
        <p14:creationId xmlns:p14="http://schemas.microsoft.com/office/powerpoint/2010/main" val="1489334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3AFAC-B1F0-412A-9BBB-FC0A1488DFB6}"/>
              </a:ext>
            </a:extLst>
          </p:cNvPr>
          <p:cNvSpPr>
            <a:spLocks noGrp="1"/>
          </p:cNvSpPr>
          <p:nvPr>
            <p:ph type="title"/>
          </p:nvPr>
        </p:nvSpPr>
        <p:spPr/>
        <p:txBody>
          <a:bodyPr/>
          <a:lstStyle/>
          <a:p>
            <a:r>
              <a:rPr lang="en-US" dirty="0"/>
              <a:t>Introduction to Economics of Price Discrimination </a:t>
            </a:r>
          </a:p>
        </p:txBody>
      </p:sp>
      <p:sp>
        <p:nvSpPr>
          <p:cNvPr id="3" name="Content Placeholder 2">
            <a:extLst>
              <a:ext uri="{FF2B5EF4-FFF2-40B4-BE49-F238E27FC236}">
                <a16:creationId xmlns:a16="http://schemas.microsoft.com/office/drawing/2014/main" id="{1AFAC7A2-9F0C-4BA8-B56F-6499CEFC7390}"/>
              </a:ext>
            </a:extLst>
          </p:cNvPr>
          <p:cNvSpPr>
            <a:spLocks noGrp="1"/>
          </p:cNvSpPr>
          <p:nvPr>
            <p:ph idx="1"/>
          </p:nvPr>
        </p:nvSpPr>
        <p:spPr>
          <a:xfrm>
            <a:off x="838200" y="1825625"/>
            <a:ext cx="8069494" cy="4351338"/>
          </a:xfrm>
        </p:spPr>
        <p:txBody>
          <a:bodyPr>
            <a:normAutofit fontScale="85000" lnSpcReduction="20000"/>
          </a:bodyPr>
          <a:lstStyle/>
          <a:p>
            <a:r>
              <a:rPr lang="en-US" dirty="0">
                <a:solidFill>
                  <a:srgbClr val="C00000"/>
                </a:solidFill>
              </a:rPr>
              <a:t>Definition: Price discrimination involves charging different prices to consumers who can be served at identical costs</a:t>
            </a:r>
          </a:p>
          <a:p>
            <a:r>
              <a:rPr lang="en-US" dirty="0"/>
              <a:t>Price discrimination requires market power </a:t>
            </a:r>
          </a:p>
          <a:p>
            <a:pPr lvl="1"/>
            <a:r>
              <a:rPr lang="en-US" dirty="0"/>
              <a:t>Normally, we think that competition will make price discrimination break down</a:t>
            </a:r>
          </a:p>
          <a:p>
            <a:pPr lvl="1"/>
            <a:r>
              <a:rPr lang="en-US" i="1" dirty="0">
                <a:solidFill>
                  <a:srgbClr val="C00000"/>
                </a:solidFill>
              </a:rPr>
              <a:t>In fact, the existence of price discrimination is often used as evidence of market power </a:t>
            </a:r>
          </a:p>
          <a:p>
            <a:r>
              <a:rPr lang="en-US" dirty="0"/>
              <a:t>There are several different categories of conduct called </a:t>
            </a:r>
            <a:br>
              <a:rPr lang="en-US" dirty="0"/>
            </a:br>
            <a:r>
              <a:rPr lang="en-US" dirty="0"/>
              <a:t>“price discrimination”</a:t>
            </a:r>
          </a:p>
          <a:p>
            <a:r>
              <a:rPr lang="en-US" dirty="0"/>
              <a:t>The most common category is </a:t>
            </a:r>
            <a:r>
              <a:rPr lang="en-US" dirty="0">
                <a:solidFill>
                  <a:srgbClr val="C00000"/>
                </a:solidFill>
              </a:rPr>
              <a:t>charging different prices to groups according to their willingness-to-pay </a:t>
            </a:r>
            <a:r>
              <a:rPr lang="en-US" i="1" dirty="0">
                <a:solidFill>
                  <a:srgbClr val="7030A0"/>
                </a:solidFill>
              </a:rPr>
              <a:t>(or equivalently, their demand elasticity)</a:t>
            </a:r>
          </a:p>
          <a:p>
            <a:r>
              <a:rPr lang="en-US" dirty="0"/>
              <a:t>Such price discrimination is commonly condemned as being “unfair”</a:t>
            </a:r>
          </a:p>
        </p:txBody>
      </p:sp>
      <p:sp>
        <p:nvSpPr>
          <p:cNvPr id="4" name="Slide Number Placeholder 3">
            <a:extLst>
              <a:ext uri="{FF2B5EF4-FFF2-40B4-BE49-F238E27FC236}">
                <a16:creationId xmlns:a16="http://schemas.microsoft.com/office/drawing/2014/main" id="{2E13F2E9-EFFF-49C5-BF02-4589F3F904A7}"/>
              </a:ext>
            </a:extLst>
          </p:cNvPr>
          <p:cNvSpPr>
            <a:spLocks noGrp="1"/>
          </p:cNvSpPr>
          <p:nvPr>
            <p:ph type="sldNum" sz="quarter" idx="12"/>
          </p:nvPr>
        </p:nvSpPr>
        <p:spPr/>
        <p:txBody>
          <a:bodyPr/>
          <a:lstStyle/>
          <a:p>
            <a:fld id="{A3FA0A93-60EE-4E9D-852F-604094E61050}" type="slidenum">
              <a:rPr lang="en-US" smtClean="0"/>
              <a:t>8</a:t>
            </a:fld>
            <a:endParaRPr lang="en-US"/>
          </a:p>
        </p:txBody>
      </p:sp>
      <p:sp>
        <p:nvSpPr>
          <p:cNvPr id="8" name="TextBox 7">
            <a:extLst>
              <a:ext uri="{FF2B5EF4-FFF2-40B4-BE49-F238E27FC236}">
                <a16:creationId xmlns:a16="http://schemas.microsoft.com/office/drawing/2014/main" id="{A7817F46-0D31-4FE7-A450-82280E16591A}"/>
              </a:ext>
            </a:extLst>
          </p:cNvPr>
          <p:cNvSpPr txBox="1"/>
          <p:nvPr/>
        </p:nvSpPr>
        <p:spPr>
          <a:xfrm>
            <a:off x="9039607" y="2167786"/>
            <a:ext cx="2477479" cy="1015663"/>
          </a:xfrm>
          <a:prstGeom prst="rect">
            <a:avLst/>
          </a:prstGeom>
          <a:noFill/>
          <a:ln w="28575">
            <a:solidFill>
              <a:srgbClr val="0070C0"/>
            </a:solidFill>
          </a:ln>
        </p:spPr>
        <p:txBody>
          <a:bodyPr wrap="square">
            <a:spAutoFit/>
          </a:bodyPr>
          <a:lstStyle/>
          <a:p>
            <a:r>
              <a:rPr lang="en-US" sz="2000" b="1" dirty="0">
                <a:solidFill>
                  <a:srgbClr val="0070C0"/>
                </a:solidFill>
              </a:rPr>
              <a:t>Sidebar 5-4 </a:t>
            </a:r>
            <a:r>
              <a:rPr lang="en-US" sz="1600" b="1" i="1" dirty="0">
                <a:solidFill>
                  <a:srgbClr val="0070C0"/>
                </a:solidFill>
              </a:rPr>
              <a:t>(pp.786-90) </a:t>
            </a:r>
            <a:r>
              <a:rPr lang="en-US" sz="2000" b="1" dirty="0">
                <a:solidFill>
                  <a:srgbClr val="0070C0"/>
                </a:solidFill>
              </a:rPr>
              <a:t>discusses price discrimination</a:t>
            </a:r>
            <a:endParaRPr lang="en-US" sz="2000" b="1" dirty="0"/>
          </a:p>
        </p:txBody>
      </p:sp>
    </p:spTree>
    <p:extLst>
      <p:ext uri="{BB962C8B-B14F-4D97-AF65-F5344CB8AC3E}">
        <p14:creationId xmlns:p14="http://schemas.microsoft.com/office/powerpoint/2010/main" val="1876671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D1988-7541-4B61-A6B2-45F440E2D080}"/>
              </a:ext>
            </a:extLst>
          </p:cNvPr>
          <p:cNvSpPr>
            <a:spLocks noGrp="1"/>
          </p:cNvSpPr>
          <p:nvPr>
            <p:ph type="title"/>
          </p:nvPr>
        </p:nvSpPr>
        <p:spPr>
          <a:xfrm>
            <a:off x="838200" y="313754"/>
            <a:ext cx="10515600" cy="1325563"/>
          </a:xfrm>
        </p:spPr>
        <p:txBody>
          <a:bodyPr/>
          <a:lstStyle/>
          <a:p>
            <a:r>
              <a:rPr lang="en-US" dirty="0"/>
              <a:t>Technical Example: of Monopoly Price Discrimination Based on Demand Elasticity</a:t>
            </a:r>
          </a:p>
        </p:txBody>
      </p:sp>
      <p:sp>
        <p:nvSpPr>
          <p:cNvPr id="3" name="Content Placeholder 2">
            <a:extLst>
              <a:ext uri="{FF2B5EF4-FFF2-40B4-BE49-F238E27FC236}">
                <a16:creationId xmlns:a16="http://schemas.microsoft.com/office/drawing/2014/main" id="{562E3388-47CF-4474-8ED7-BCAB66DF3E2F}"/>
              </a:ext>
            </a:extLst>
          </p:cNvPr>
          <p:cNvSpPr>
            <a:spLocks noGrp="1"/>
          </p:cNvSpPr>
          <p:nvPr>
            <p:ph idx="1"/>
          </p:nvPr>
        </p:nvSpPr>
        <p:spPr/>
        <p:txBody>
          <a:bodyPr/>
          <a:lstStyle/>
          <a:p>
            <a:r>
              <a:rPr lang="en-US" dirty="0"/>
              <a:t> Suppose there are 2 types of buyers served by a monopolist </a:t>
            </a:r>
          </a:p>
          <a:p>
            <a:pPr lvl="1"/>
            <a:r>
              <a:rPr lang="en-US" dirty="0"/>
              <a:t>Group A: elastic demand</a:t>
            </a:r>
          </a:p>
          <a:p>
            <a:pPr lvl="1"/>
            <a:r>
              <a:rPr lang="en-US" dirty="0"/>
              <a:t>Groups B: inelastic demand</a:t>
            </a:r>
          </a:p>
          <a:p>
            <a:r>
              <a:rPr lang="en-US" dirty="0"/>
              <a:t>With “uniform prices,” the monopolist would charge a price according to the “average” of these two elasticities.</a:t>
            </a:r>
          </a:p>
          <a:p>
            <a:r>
              <a:rPr lang="en-US" dirty="0"/>
              <a:t>If the monopolist can charge different prices, it will charge a </a:t>
            </a:r>
            <a:r>
              <a:rPr lang="en-US" i="1" dirty="0">
                <a:solidFill>
                  <a:srgbClr val="C00000"/>
                </a:solidFill>
              </a:rPr>
              <a:t>higher price </a:t>
            </a:r>
            <a:r>
              <a:rPr lang="en-US" dirty="0"/>
              <a:t>to the group who are </a:t>
            </a:r>
            <a:r>
              <a:rPr lang="en-US" i="1" dirty="0">
                <a:solidFill>
                  <a:srgbClr val="C00000"/>
                </a:solidFill>
              </a:rPr>
              <a:t>less price sensitive</a:t>
            </a:r>
            <a:r>
              <a:rPr lang="en-US" dirty="0"/>
              <a:t>, i.e., </a:t>
            </a:r>
            <a:r>
              <a:rPr lang="en-US" i="1" dirty="0">
                <a:solidFill>
                  <a:srgbClr val="C00000"/>
                </a:solidFill>
              </a:rPr>
              <a:t>more inelastic demand </a:t>
            </a:r>
          </a:p>
          <a:p>
            <a:endParaRPr lang="en-US" dirty="0"/>
          </a:p>
        </p:txBody>
      </p:sp>
      <p:sp>
        <p:nvSpPr>
          <p:cNvPr id="4" name="Slide Number Placeholder 3">
            <a:extLst>
              <a:ext uri="{FF2B5EF4-FFF2-40B4-BE49-F238E27FC236}">
                <a16:creationId xmlns:a16="http://schemas.microsoft.com/office/drawing/2014/main" id="{BEDB17B1-104E-4FF7-8C48-99071295A259}"/>
              </a:ext>
            </a:extLst>
          </p:cNvPr>
          <p:cNvSpPr>
            <a:spLocks noGrp="1"/>
          </p:cNvSpPr>
          <p:nvPr>
            <p:ph type="sldNum" sz="quarter" idx="12"/>
          </p:nvPr>
        </p:nvSpPr>
        <p:spPr/>
        <p:txBody>
          <a:bodyPr/>
          <a:lstStyle/>
          <a:p>
            <a:fld id="{A3FA0A93-60EE-4E9D-852F-604094E61050}" type="slidenum">
              <a:rPr lang="en-US" smtClean="0"/>
              <a:t>9</a:t>
            </a:fld>
            <a:endParaRPr lang="en-US"/>
          </a:p>
        </p:txBody>
      </p:sp>
    </p:spTree>
    <p:extLst>
      <p:ext uri="{BB962C8B-B14F-4D97-AF65-F5344CB8AC3E}">
        <p14:creationId xmlns:p14="http://schemas.microsoft.com/office/powerpoint/2010/main" val="38871213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20128</TotalTime>
  <Words>4146</Words>
  <Application>Microsoft Office PowerPoint</Application>
  <PresentationFormat>Widescreen</PresentationFormat>
  <Paragraphs>392</Paragraphs>
  <Slides>34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Tahoma</vt:lpstr>
      <vt:lpstr>Times New Roman</vt:lpstr>
      <vt:lpstr>Office Theme</vt:lpstr>
      <vt:lpstr>Topic 11  Further Market Definition Analysis: Cluster Markets, Price Discrimination and  Targeted Customer Markets   Professor Steven Salop Antitrust Econ &amp; Law Fall 2021</vt:lpstr>
      <vt:lpstr>Cluster Markets</vt:lpstr>
      <vt:lpstr>“Cluster” Markets (pp.780-82)</vt:lpstr>
      <vt:lpstr>Targeted Customer (Price Discrimination) Markets </vt:lpstr>
      <vt:lpstr>“Practical Indicia” and “Submarkets” (pp.778-79)</vt:lpstr>
      <vt:lpstr>Targeted price increases: Introduction  (HMGs § 4.1.4)</vt:lpstr>
      <vt:lpstr>Economic Analysis of Price Discrimination</vt:lpstr>
      <vt:lpstr>Introduction to Economics of Price Discrimination </vt:lpstr>
      <vt:lpstr>Technical Example: of Monopoly Price Discrimination Based on Demand Elasticity</vt:lpstr>
      <vt:lpstr>Should Such Price Discrimination Be Considered  Anticompetitive or Unfair? </vt:lpstr>
      <vt:lpstr>Further Questions and Issues re Unfairness</vt:lpstr>
      <vt:lpstr>Price Discrimination May Benefit All Consumers By Permitting a Desirable Product to Cover Its Fixed Costs</vt:lpstr>
      <vt:lpstr>The Opposite is Also Possible: All Consumers May Be Harmed</vt:lpstr>
      <vt:lpstr> Coffeeland Monopolist’s Market Demand Curve</vt:lpstr>
      <vt:lpstr>Economic Constraints on Price Discrimination</vt:lpstr>
      <vt:lpstr>Economic Constraints on Price Discrimination</vt:lpstr>
      <vt:lpstr>How Do Firms Identify Price Insensitive Consumers</vt:lpstr>
      <vt:lpstr>Application to Market Definition and the HMT </vt:lpstr>
      <vt:lpstr>Targeted price increases: Introduction  (HMGs § 4.1.4)</vt:lpstr>
      <vt:lpstr>Many Examples in Theory and Practice of Targeted Customer (“Price Discrimination”) Markets (§ 4.1.4)</vt:lpstr>
      <vt:lpstr>Targeted Customers in Negotiation Markets (HMGs § 4.1.4)</vt:lpstr>
      <vt:lpstr>Targeted Customers in Negotiation Markets: Recent Cases</vt:lpstr>
      <vt:lpstr>Further Analysis of Examples in Litigation</vt:lpstr>
      <vt:lpstr>Price Discrimination Markets Also Can Arise in  Geographic Market Definition </vt:lpstr>
      <vt:lpstr>Profit-Maximizing Spatial Price Discrimination</vt:lpstr>
      <vt:lpstr>Duopoly Market Price Equilibrium &amp; Effect of A+B Merger</vt:lpstr>
      <vt:lpstr>Looking Ahead to Topics 12 &amp; 13</vt:lpstr>
      <vt:lpstr>Anticompetitive Effects of Mergers – Three Types</vt:lpstr>
      <vt:lpstr>PowerPoint Presentation</vt:lpstr>
      <vt:lpstr>Unilateral Effects vs Coordinated Effects:  Technical Distinction</vt:lpstr>
      <vt:lpstr>Unilateral Effects: Introduction</vt:lpstr>
      <vt:lpstr>Unilateral Incentive to Raise Prices (HMGs § 6.1): Basic Economics </vt:lpstr>
      <vt:lpstr>PowerPoint Presentation</vt:lpstr>
      <vt:lpstr>PowerPoint Presentation</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780</cp:revision>
  <cp:lastPrinted>2021-10-05T12:19:43Z</cp:lastPrinted>
  <dcterms:created xsi:type="dcterms:W3CDTF">2018-03-27T13:21:55Z</dcterms:created>
  <dcterms:modified xsi:type="dcterms:W3CDTF">2023-04-30T18:53:52Z</dcterms:modified>
</cp:coreProperties>
</file>